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660" r:id="rId1"/>
  </p:sldMasterIdLst>
  <p:notesMasterIdLst>
    <p:notesMasterId r:id="rId10"/>
  </p:notesMasterIdLst>
  <p:sldIdLst>
    <p:sldId id="256" r:id="rId2"/>
    <p:sldId id="372" r:id="rId3"/>
    <p:sldId id="380" r:id="rId4"/>
    <p:sldId id="366" r:id="rId5"/>
    <p:sldId id="383" r:id="rId6"/>
    <p:sldId id="384" r:id="rId7"/>
    <p:sldId id="381" r:id="rId8"/>
    <p:sldId id="3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BF2"/>
    <a:srgbClr val="86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90" y="10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978F7-9981-4939-82D8-2F4D25F945D4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73CB7-3F2F-4A32-AAB5-75DE60733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63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588201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993661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6137832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546957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496739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67403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382234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940951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796038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221541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687925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045971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005155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659687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151004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807185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5E0C-8C6A-4BAB-B48D-D250E2FEC5AA}" type="datetime1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F4E7E0-C6A2-4E2E-A424-D25BF9292DF1}" type="slidenum">
              <a:rPr lang="en-GB" smtClean="0"/>
              <a:t>‹#›</a:t>
            </a:fld>
            <a:endParaRPr lang="en-GB"/>
          </a:p>
        </p:txBody>
      </p:sp>
      <p:pic>
        <p:nvPicPr>
          <p:cNvPr id="18" name="Imagine 1">
            <a:extLst>
              <a:ext uri="{FF2B5EF4-FFF2-40B4-BE49-F238E27FC236}">
                <a16:creationId xmlns:a16="http://schemas.microsoft.com/office/drawing/2014/main" xmlns="" id="{3A09DF57-5E07-4665-8167-177959E6A18C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257" y="6364653"/>
            <a:ext cx="841375" cy="356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8">
            <a:extLst>
              <a:ext uri="{FF2B5EF4-FFF2-40B4-BE49-F238E27FC236}">
                <a16:creationId xmlns:a16="http://schemas.microsoft.com/office/drawing/2014/main" xmlns="" id="{74113098-82F6-4BF6-8CE0-F576FC8050D6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370" y="6352830"/>
            <a:ext cx="529368" cy="438078"/>
          </a:xfrm>
          <a:prstGeom prst="rect">
            <a:avLst/>
          </a:prstGeom>
        </p:spPr>
      </p:pic>
      <p:pic>
        <p:nvPicPr>
          <p:cNvPr id="30" name="Picture 9">
            <a:extLst>
              <a:ext uri="{FF2B5EF4-FFF2-40B4-BE49-F238E27FC236}">
                <a16:creationId xmlns:a16="http://schemas.microsoft.com/office/drawing/2014/main" xmlns="" id="{384C6A6E-725F-48E2-99BD-AC2C03017812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827"/>
            <a:ext cx="4878632" cy="739052"/>
          </a:xfrm>
          <a:prstGeom prst="rect">
            <a:avLst/>
          </a:prstGeom>
          <a:noFill/>
        </p:spPr>
      </p:pic>
      <p:sp>
        <p:nvSpPr>
          <p:cNvPr id="31" name="TextBox 14">
            <a:extLst>
              <a:ext uri="{FF2B5EF4-FFF2-40B4-BE49-F238E27FC236}">
                <a16:creationId xmlns:a16="http://schemas.microsoft.com/office/drawing/2014/main" xmlns="" id="{6B4FB3C2-5F8D-43F8-88E6-2A75B82DB4C3}"/>
              </a:ext>
            </a:extLst>
          </p:cNvPr>
          <p:cNvSpPr txBox="1"/>
          <p:nvPr userDrawn="1"/>
        </p:nvSpPr>
        <p:spPr>
          <a:xfrm>
            <a:off x="6758720" y="33827"/>
            <a:ext cx="5989759" cy="770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85750">
              <a:tabLst>
                <a:tab pos="3337560" algn="ctr"/>
              </a:tabLst>
            </a:pPr>
            <a:r>
              <a:rPr lang="en-US" sz="800" b="1" i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ro-RO" sz="800" b="1" i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ondul</a:t>
            </a:r>
            <a:r>
              <a:rPr lang="ro-RO" sz="800" b="1" i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Social European</a:t>
            </a:r>
            <a:endParaRPr lang="en-GB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>
              <a:lnSpc>
                <a:spcPct val="115000"/>
              </a:lnSpc>
              <a:tabLst>
                <a:tab pos="1365250" algn="l"/>
                <a:tab pos="5332730" algn="l"/>
              </a:tabLst>
            </a:pPr>
            <a:r>
              <a:rPr lang="ro-RO" sz="800" b="1" i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 Operațional Capital Uman 2014 – 2020	</a:t>
            </a:r>
            <a:endParaRPr lang="en-GB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>
              <a:lnSpc>
                <a:spcPct val="115000"/>
              </a:lnSpc>
              <a:tabLst>
                <a:tab pos="1365250" algn="l"/>
                <a:tab pos="5632450" algn="l"/>
              </a:tabLst>
            </a:pPr>
            <a:r>
              <a:rPr lang="ro-RO" sz="800" b="1" i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Axa prioritară 3 – Locuri de muncă pentru toți	</a:t>
            </a:r>
            <a:endParaRPr lang="en-GB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>
              <a:lnSpc>
                <a:spcPct val="115000"/>
              </a:lnSpc>
              <a:tabLst>
                <a:tab pos="1365250" algn="l"/>
                <a:tab pos="5617845" algn="l"/>
              </a:tabLst>
            </a:pPr>
            <a:r>
              <a:rPr lang="ro-RO" sz="800" b="1" i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Obiectivul specific 3.10 ;  3.11	</a:t>
            </a:r>
            <a:endParaRPr lang="en-GB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>
              <a:lnSpc>
                <a:spcPct val="115000"/>
              </a:lnSpc>
              <a:tabLst>
                <a:tab pos="1365250" algn="l"/>
              </a:tabLst>
            </a:pPr>
            <a:r>
              <a:rPr lang="ro-RO" sz="800" b="1" i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Titlu  proiect: Managementul de caz – Proces de incluziune pe piața muncii POCU/801/3/15/140163</a:t>
            </a:r>
            <a:endParaRPr lang="en-GB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44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ine 1">
            <a:extLst>
              <a:ext uri="{FF2B5EF4-FFF2-40B4-BE49-F238E27FC236}">
                <a16:creationId xmlns:a16="http://schemas.microsoft.com/office/drawing/2014/main" xmlns="" id="{F92F4523-12D3-4E7E-8C37-768808BAA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206" y="1774983"/>
            <a:ext cx="4895238" cy="252380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90D01F7-1152-49F5-B291-498C4A791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5150"/>
            <a:ext cx="8591550" cy="1016000"/>
          </a:xfrm>
        </p:spPr>
        <p:txBody>
          <a:bodyPr>
            <a:normAutofit fontScale="92500" lnSpcReduction="10000"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i="1" kern="1400" dirty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MANAGEMENTUL DE CAZ 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i="1" kern="1400" dirty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1" kern="140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Proces</a:t>
            </a:r>
            <a:r>
              <a:rPr lang="en-US" sz="2400" b="1" i="1" kern="1400" dirty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400" b="1" i="1" kern="140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incluziune</a:t>
            </a:r>
            <a:r>
              <a:rPr lang="en-US" sz="2400" b="1" i="1" kern="1400" dirty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2400" b="1" i="1" kern="140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piata</a:t>
            </a:r>
            <a:r>
              <a:rPr lang="en-US" sz="2400" b="1" i="1" kern="1400" dirty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1" kern="140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muncii</a:t>
            </a:r>
            <a:endParaRPr lang="en-US" sz="2400" kern="1400" dirty="0">
              <a:ln>
                <a:noFill/>
              </a:ln>
              <a:solidFill>
                <a:schemeClr val="tx1"/>
              </a:solidFill>
              <a:effectLst/>
              <a:latin typeface="Lucida Sans Typewriter" panose="020B0509030504030204" pitchFamily="49" charset="0"/>
            </a:endParaRPr>
          </a:p>
          <a:p>
            <a:pPr marL="285750" marR="0" indent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935431" algn="l"/>
              </a:tabLst>
            </a:pPr>
            <a:r>
              <a:rPr lang="en-US" sz="1050" b="1" i="1" kern="1400" dirty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POCU</a:t>
            </a:r>
            <a:r>
              <a:rPr lang="en-US" sz="1050" i="1" kern="14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/</a:t>
            </a:r>
            <a:r>
              <a:rPr lang="en-US" sz="1050" b="1" kern="1400" dirty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801/3/15/140163</a:t>
            </a:r>
            <a:r>
              <a:rPr lang="en-US" sz="1050" kern="14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en-US" sz="800" kern="14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8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endParaRPr lang="en-GB" dirty="0"/>
          </a:p>
        </p:txBody>
      </p:sp>
      <p:pic>
        <p:nvPicPr>
          <p:cNvPr id="4" name="Imagine 6" descr="C:\Users\acdum\AppData\Local\Microsoft\Windows\INetCache\Content.Word\Comunicat de Presa fundal sigla gov mijloc.png">
            <a:extLst>
              <a:ext uri="{FF2B5EF4-FFF2-40B4-BE49-F238E27FC236}">
                <a16:creationId xmlns:a16="http://schemas.microsoft.com/office/drawing/2014/main" xmlns="" id="{420FB52C-41F7-4722-8CF8-36DBAF36CA01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52"/>
          <a:stretch/>
        </p:blipFill>
        <p:spPr bwMode="auto">
          <a:xfrm>
            <a:off x="1166812" y="0"/>
            <a:ext cx="7553325" cy="11906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" descr="C:\Users\cristian.scutelnicu\Desktop\Sigla_ANOFM.jpg">
            <a:extLst>
              <a:ext uri="{FF2B5EF4-FFF2-40B4-BE49-F238E27FC236}">
                <a16:creationId xmlns:a16="http://schemas.microsoft.com/office/drawing/2014/main" xmlns="" id="{833CE87E-8E0C-4062-AC46-48F2BE2BD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4" y="5950479"/>
            <a:ext cx="685801" cy="34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ine 5">
            <a:extLst>
              <a:ext uri="{FF2B5EF4-FFF2-40B4-BE49-F238E27FC236}">
                <a16:creationId xmlns:a16="http://schemas.microsoft.com/office/drawing/2014/main" xmlns="" id="{5D31EBD8-A234-43A4-9339-1E6CB2E526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0" y="5859801"/>
            <a:ext cx="822325" cy="438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38231BD-A554-4E15-8693-9DE92B9B96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900" y="5699229"/>
            <a:ext cx="843408" cy="77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41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9DDE9-50E3-42E1-87FD-77448A7C9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2847"/>
            <a:ext cx="10515600" cy="973123"/>
          </a:xfrm>
        </p:spPr>
        <p:txBody>
          <a:bodyPr>
            <a:normAutofit/>
          </a:bodyPr>
          <a:lstStyle/>
          <a:p>
            <a:r>
              <a:rPr lang="ro-RO" sz="3200" b="1" dirty="0" err="1">
                <a:solidFill>
                  <a:schemeClr val="tx1"/>
                </a:solidFill>
              </a:rPr>
              <a:t>Generalitați</a:t>
            </a:r>
            <a:r>
              <a:rPr lang="ro-RO" sz="3200" b="1" dirty="0">
                <a:solidFill>
                  <a:schemeClr val="tx1"/>
                </a:solidFill>
              </a:rPr>
              <a:t> despre proiect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891242A-A9B5-472D-BDCC-AD6752D2C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9" y="1872761"/>
            <a:ext cx="10515600" cy="4299439"/>
          </a:xfrm>
        </p:spPr>
        <p:txBody>
          <a:bodyPr anchor="ctr">
            <a:normAutofit fontScale="77500" lnSpcReduction="20000"/>
          </a:bodyPr>
          <a:lstStyle/>
          <a:p>
            <a:pPr marL="0" indent="0" algn="just">
              <a:buNone/>
            </a:pPr>
            <a:endParaRPr lang="en-GB" sz="1900" b="1" dirty="0">
              <a:latin typeface="+mj-lt"/>
            </a:endParaRPr>
          </a:p>
          <a:p>
            <a:pPr marL="0" lvl="0" indent="0">
              <a:spcBef>
                <a:spcPts val="400"/>
              </a:spcBef>
              <a:buClr>
                <a:srgbClr val="39639D"/>
              </a:buClr>
              <a:buSzPct val="68000"/>
              <a:buNone/>
            </a:pPr>
            <a:r>
              <a:rPr lang="ro-RO" sz="3200" b="1" i="1" dirty="0">
                <a:solidFill>
                  <a:schemeClr val="tx1"/>
                </a:solidFill>
                <a:latin typeface="+mj-lt"/>
              </a:rPr>
              <a:t>Beneficiar: </a:t>
            </a:r>
            <a:r>
              <a:rPr lang="ro-RO" sz="3200" dirty="0">
                <a:solidFill>
                  <a:schemeClr val="tx1"/>
                </a:solidFill>
                <a:latin typeface="+mj-lt"/>
              </a:rPr>
              <a:t>Agenția Națională pentru Ocuparea Forței de Muncă (ANOFM)</a:t>
            </a:r>
          </a:p>
          <a:p>
            <a:pPr marL="0" lvl="0" indent="0">
              <a:spcBef>
                <a:spcPts val="400"/>
              </a:spcBef>
              <a:buClr>
                <a:srgbClr val="39639D"/>
              </a:buClr>
              <a:buSzPct val="68000"/>
              <a:buNone/>
            </a:pPr>
            <a:r>
              <a:rPr lang="ro-RO" sz="3200" b="1" i="1" dirty="0">
                <a:solidFill>
                  <a:schemeClr val="tx1"/>
                </a:solidFill>
                <a:latin typeface="+mj-lt"/>
              </a:rPr>
              <a:t>Partener:</a:t>
            </a:r>
            <a:r>
              <a:rPr lang="ro-RO" sz="3200" dirty="0">
                <a:solidFill>
                  <a:schemeClr val="tx1"/>
                </a:solidFill>
                <a:latin typeface="+mj-lt"/>
              </a:rPr>
              <a:t> Centrul Național de Formare Profesională a Personalului Propriu (CNFPPP)</a:t>
            </a:r>
          </a:p>
          <a:p>
            <a:pPr marL="0" lvl="0" indent="0">
              <a:spcBef>
                <a:spcPts val="400"/>
              </a:spcBef>
              <a:buClr>
                <a:srgbClr val="39639D"/>
              </a:buClr>
              <a:buSzPct val="68000"/>
              <a:buNone/>
            </a:pPr>
            <a:r>
              <a:rPr lang="ro-RO" sz="3200" b="1" i="1" dirty="0">
                <a:solidFill>
                  <a:schemeClr val="tx1"/>
                </a:solidFill>
                <a:latin typeface="+mj-lt"/>
              </a:rPr>
              <a:t>Grup țintă: </a:t>
            </a:r>
          </a:p>
          <a:p>
            <a:pPr marL="566928" lvl="0" indent="-457200" algn="just">
              <a:spcBef>
                <a:spcPts val="400"/>
              </a:spcBef>
              <a:buClrTx/>
              <a:buSzPct val="68000"/>
              <a:buFont typeface="Wingdings" panose="05000000000000000000" pitchFamily="2" charset="2"/>
              <a:buChar char="Ø"/>
            </a:pPr>
            <a:r>
              <a:rPr lang="ro-RO" sz="3200" i="1" dirty="0">
                <a:solidFill>
                  <a:schemeClr val="tx1"/>
                </a:solidFill>
                <a:latin typeface="+mj-lt"/>
              </a:rPr>
              <a:t>21.000 șomeri beneficiari de noile măsuri</a:t>
            </a:r>
            <a:r>
              <a:rPr lang="ro-RO" sz="32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566928" lvl="0" indent="-457200" algn="just">
              <a:spcBef>
                <a:spcPts val="400"/>
              </a:spcBef>
              <a:buClrTx/>
              <a:buSzPct val="68000"/>
              <a:buFont typeface="Wingdings" panose="05000000000000000000" pitchFamily="2" charset="2"/>
              <a:buChar char="Ø"/>
            </a:pPr>
            <a:r>
              <a:rPr lang="ro-RO" sz="3200" i="1" dirty="0">
                <a:solidFill>
                  <a:schemeClr val="tx1"/>
                </a:solidFill>
                <a:latin typeface="+mj-lt"/>
              </a:rPr>
              <a:t>88</a:t>
            </a:r>
            <a:r>
              <a:rPr lang="ro-RO" sz="3200" dirty="0">
                <a:solidFill>
                  <a:schemeClr val="tx1"/>
                </a:solidFill>
                <a:latin typeface="+mj-lt"/>
              </a:rPr>
              <a:t> beneficiari ai programelor de formare profesională/instruire</a:t>
            </a:r>
            <a:r>
              <a:rPr kumimoji="0" lang="ro-RO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;</a:t>
            </a:r>
            <a:endParaRPr lang="ro-RO" sz="3200" dirty="0">
              <a:solidFill>
                <a:schemeClr val="tx1"/>
              </a:solidFill>
              <a:latin typeface="+mj-lt"/>
            </a:endParaRPr>
          </a:p>
          <a:p>
            <a:pPr marL="566928" lvl="0" indent="-457200" algn="just">
              <a:spcBef>
                <a:spcPts val="400"/>
              </a:spcBef>
              <a:buClrTx/>
              <a:buSzPct val="68000"/>
              <a:buFont typeface="Wingdings" panose="05000000000000000000" pitchFamily="2" charset="2"/>
              <a:buChar char="Ø"/>
            </a:pPr>
            <a:r>
              <a:rPr lang="ro-RO" sz="3200" i="1" dirty="0">
                <a:solidFill>
                  <a:schemeClr val="tx1"/>
                </a:solidFill>
                <a:latin typeface="+mj-lt"/>
              </a:rPr>
              <a:t>ANOFM și cele 42 agenții teritoriale pentru ocuparea forței de muncă care implementează noile instrumente.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9639D"/>
              </a:buClr>
              <a:buSzPct val="68000"/>
              <a:buFontTx/>
              <a:buNone/>
              <a:tabLst/>
              <a:defRPr/>
            </a:pPr>
            <a:endParaRPr kumimoji="0" lang="ro-RO" sz="2000" b="1" i="1" u="none" strike="noStrike" kern="1200" cap="none" spc="0" normalizeH="0" baseline="0" noProof="0" dirty="0">
              <a:ln>
                <a:noFill/>
              </a:ln>
              <a:solidFill>
                <a:srgbClr val="DEF5FA">
                  <a:lumMod val="5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9639D"/>
              </a:buClr>
              <a:buSzPct val="68000"/>
              <a:buFontTx/>
              <a:buNone/>
              <a:tabLst/>
              <a:defRPr/>
            </a:pPr>
            <a:r>
              <a:rPr kumimoji="0" lang="ro-RO" sz="2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Valoarea totală a proiectului:</a:t>
            </a:r>
            <a:r>
              <a:rPr kumimoji="0" lang="ro-RO" sz="2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ro-RO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8.197.747,74</a:t>
            </a:r>
            <a:r>
              <a:rPr kumimoji="0" lang="vi-VN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lei</a:t>
            </a:r>
            <a:r>
              <a:rPr kumimoji="0" lang="ro-RO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vi-VN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din care </a:t>
            </a:r>
            <a:r>
              <a:rPr kumimoji="0" lang="ro-RO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6.921.796,14</a:t>
            </a:r>
            <a:r>
              <a:rPr kumimoji="0" lang="vi-VN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lei reprezintă cheltuieli totale nerambursabile</a:t>
            </a:r>
            <a:r>
              <a:rPr kumimoji="0" lang="ro-RO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  <a:r>
              <a:rPr kumimoji="0" lang="vi-VN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09728" marR="0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9639D"/>
              </a:buClr>
              <a:buSzPct val="68000"/>
              <a:buFontTx/>
              <a:buNone/>
              <a:tabLst/>
              <a:defRPr/>
            </a:pPr>
            <a:r>
              <a:rPr kumimoji="0" lang="ro-RO" sz="2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Durata proiectului: </a:t>
            </a:r>
            <a:r>
              <a:rPr kumimoji="0" lang="ro-RO" sz="1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Ianuarie 2021 –  </a:t>
            </a:r>
            <a:r>
              <a:rPr lang="ro-RO" sz="1900" dirty="0">
                <a:solidFill>
                  <a:schemeClr val="tx1"/>
                </a:solidFill>
                <a:latin typeface="+mj-lt"/>
              </a:rPr>
              <a:t>iunie</a:t>
            </a:r>
            <a:r>
              <a:rPr kumimoji="0" lang="ro-RO" sz="1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2023.</a:t>
            </a:r>
            <a:endParaRPr lang="ro-RO" sz="3400" b="1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n-GB" sz="2000" dirty="0">
              <a:latin typeface="+mj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9BFAD3-E5B1-4C4C-A197-A39C285D1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14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9DDE9-50E3-42E1-87FD-77448A7C9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2847"/>
            <a:ext cx="10515600" cy="973123"/>
          </a:xfrm>
        </p:spPr>
        <p:txBody>
          <a:bodyPr>
            <a:normAutofit/>
          </a:bodyPr>
          <a:lstStyle/>
          <a:p>
            <a:r>
              <a:rPr lang="ro-RO" sz="3200" b="1" dirty="0">
                <a:solidFill>
                  <a:schemeClr val="tx1"/>
                </a:solidFill>
              </a:rPr>
              <a:t>Scopul proiectului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891242A-A9B5-472D-BDCC-AD6752D2C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9" y="1442906"/>
            <a:ext cx="10515600" cy="4729294"/>
          </a:xfrm>
        </p:spPr>
        <p:txBody>
          <a:bodyPr anchor="ctr">
            <a:normAutofit fontScale="32500" lnSpcReduction="20000"/>
          </a:bodyPr>
          <a:lstStyle/>
          <a:p>
            <a:pPr marL="0" indent="0" algn="just">
              <a:buNone/>
            </a:pPr>
            <a:endParaRPr lang="en-GB" sz="1900" b="1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6200" b="1" dirty="0">
                <a:solidFill>
                  <a:schemeClr val="tx1"/>
                </a:solidFill>
              </a:rPr>
              <a:t>Dezvoltarea următoarelor servicii:</a:t>
            </a:r>
          </a:p>
          <a:p>
            <a:pPr algn="just">
              <a:lnSpc>
                <a:spcPct val="120000"/>
              </a:lnSpc>
              <a:buClrTx/>
              <a:buFont typeface="Wingdings" panose="05000000000000000000" pitchFamily="2" charset="2"/>
              <a:buChar char="Ø"/>
            </a:pPr>
            <a:r>
              <a:rPr lang="ro-RO" sz="6200" b="1" dirty="0">
                <a:solidFill>
                  <a:schemeClr val="tx1"/>
                </a:solidFill>
              </a:rPr>
              <a:t>Informare și consiliere</a:t>
            </a:r>
            <a:r>
              <a:rPr kumimoji="0" lang="ro-RO" sz="6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pentru persoanele în căutarea unui loc de muncă</a:t>
            </a:r>
            <a:r>
              <a:rPr lang="ro-RO" sz="6200" b="1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20000"/>
              </a:lnSpc>
              <a:buClrTx/>
              <a:buFont typeface="Wingdings" panose="05000000000000000000" pitchFamily="2" charset="2"/>
              <a:buChar char="Ø"/>
            </a:pPr>
            <a:r>
              <a:rPr lang="ro-RO" sz="6200" b="1" dirty="0">
                <a:solidFill>
                  <a:schemeClr val="tx1"/>
                </a:solidFill>
              </a:rPr>
              <a:t>Profilarea persoanelor în căutarea unui loc de muncă;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ro-RO" sz="6200" b="1" dirty="0">
                <a:solidFill>
                  <a:schemeClr val="tx1"/>
                </a:solidFill>
              </a:rPr>
              <a:t>Managementul de caz </a:t>
            </a:r>
            <a:r>
              <a:rPr kumimoji="0" lang="ro-RO" sz="6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pentru persoanele în căutarea unui loc de muncă.</a:t>
            </a:r>
            <a:endParaRPr lang="ro-RO" sz="6200" b="1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6200" b="1" i="1" dirty="0">
                <a:solidFill>
                  <a:schemeClr val="tx1"/>
                </a:solidFill>
              </a:rPr>
              <a:t>Prin proiectul Managementul de caz – Proces de incluziune pe piața muncii, ANOFM își propune să  adapteze structurile SPO astfel încât să vină, în special, în întâmpinarea persoanelor provenind</a:t>
            </a:r>
            <a:r>
              <a:rPr lang="en-US" sz="6200" b="1" i="1" dirty="0">
                <a:solidFill>
                  <a:schemeClr val="tx1"/>
                </a:solidFill>
              </a:rPr>
              <a:t> </a:t>
            </a:r>
            <a:r>
              <a:rPr lang="ro-RO" sz="6200" b="1" i="1" dirty="0">
                <a:solidFill>
                  <a:schemeClr val="tx1"/>
                </a:solidFill>
              </a:rPr>
              <a:t>din grupuri vulnerabile prin oferirea de servicii de informare, consiliere, profilare și management de caz personalizate.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6200" b="1" dirty="0">
                <a:solidFill>
                  <a:schemeClr val="tx1"/>
                </a:solidFill>
              </a:rPr>
              <a:t>Proiectul se implementează la nivel național fiind implicate toate cele 42 de structuri SPO. </a:t>
            </a:r>
          </a:p>
          <a:p>
            <a:pPr algn="just"/>
            <a:endParaRPr lang="en-GB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9BFAD3-E5B1-4C4C-A197-A39C285D1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32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9DDE9-50E3-42E1-87FD-77448A7C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o-RO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o-RO" sz="3200" b="1" dirty="0">
                <a:solidFill>
                  <a:schemeClr val="tx1"/>
                </a:solidFill>
              </a:rPr>
              <a:t>Activități și rezultate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891242A-A9B5-472D-BDCC-AD6752D2C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 anchor="ctr">
            <a:normAutofit fontScale="77500" lnSpcReduction="20000"/>
          </a:bodyPr>
          <a:lstStyle/>
          <a:p>
            <a:pPr marL="205740" marR="548640" indent="0" algn="ctr">
              <a:spcBef>
                <a:spcPts val="1800"/>
              </a:spcBef>
              <a:spcAft>
                <a:spcPts val="1800"/>
              </a:spcAft>
              <a:buNone/>
            </a:pPr>
            <a:endParaRPr lang="ro-RO" sz="1800" b="1" i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205740" marR="54864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ro-RO" sz="2100" b="1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ACTIVITATEA 1</a:t>
            </a:r>
            <a:r>
              <a:rPr lang="ro-RO" sz="2100" i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- </a:t>
            </a:r>
            <a:r>
              <a:rPr lang="ro-RO" sz="2100" b="1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Creare/actualizare instrumente de management de caz și informare și consiliere profesională</a:t>
            </a:r>
          </a:p>
          <a:p>
            <a:pPr marL="457200" algn="just">
              <a:tabLst>
                <a:tab pos="1323975" algn="l"/>
              </a:tabLst>
            </a:pPr>
            <a:r>
              <a:rPr lang="ro-RO" sz="18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Colectare și analiza exemple de buna practică în consiliere, respectiv management de caz;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457200" algn="just">
              <a:tabLst>
                <a:tab pos="1323975" algn="l"/>
              </a:tabLst>
            </a:pPr>
            <a:r>
              <a:rPr lang="ro-RO" sz="18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Analiza nevoilor de formare profesională și selecția personalului SPO care va desfășura activități in proiect;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457200" algn="just">
              <a:tabLst>
                <a:tab pos="1323975" algn="l"/>
              </a:tabLst>
            </a:pPr>
            <a:r>
              <a:rPr lang="ro-RO" sz="18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Analiza sistemului de profilare a persoanelor </a:t>
            </a:r>
            <a:r>
              <a:rPr lang="ro-RO" i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î</a:t>
            </a:r>
            <a:r>
              <a:rPr lang="ro-RO" sz="18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n căutarea unui loc de muncă și actualizarea lui;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457200" algn="just">
              <a:tabLst>
                <a:tab pos="1323975" algn="l"/>
              </a:tabLst>
            </a:pPr>
            <a:r>
              <a:rPr lang="it-IT" sz="18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Dezvoltarea instrumentelor operaționale, proceduri</a:t>
            </a:r>
            <a:r>
              <a:rPr lang="ro-RO" sz="18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lor</a:t>
            </a:r>
            <a:r>
              <a:rPr lang="it-IT" sz="18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modernizate</a:t>
            </a:r>
            <a:r>
              <a:rPr lang="ro-RO" sz="18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114300" indent="0" algn="just">
              <a:buNone/>
              <a:tabLst>
                <a:tab pos="1323975" algn="l"/>
              </a:tabLst>
            </a:pPr>
            <a:r>
              <a:rPr lang="ro-RO" sz="1800" b="1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 Rezultate: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ro-RO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R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aport de analiză a exemplelor de bune practici la nivelul SPO în informare și consiliere, respectiv managementul de caz;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ro-RO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R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aport de analiză de nevoi de formare/ instruire pentru personalul propriu al SPO, în domeniul serviciilor dedicate/acordate persoanelor in căutarea unui loc de muncă;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ro-RO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O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procedura de profilare actualizată;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ro-RO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Un set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de instrumente de instrumente/metodologii/proceduri.</a:t>
            </a:r>
          </a:p>
          <a:p>
            <a:pPr marL="205740" marR="548640" indent="0">
              <a:spcBef>
                <a:spcPts val="1800"/>
              </a:spcBef>
              <a:spcAft>
                <a:spcPts val="1800"/>
              </a:spcAft>
              <a:buNone/>
            </a:pPr>
            <a:endParaRPr lang="ro-RO" sz="1800" i="1" dirty="0">
              <a:solidFill>
                <a:srgbClr val="4F81B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o-RO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9BFAD3-E5B1-4C4C-A197-A39C285D1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42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9DDE9-50E3-42E1-87FD-77448A7C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o-RO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o-RO" sz="3200" b="1" dirty="0">
                <a:solidFill>
                  <a:schemeClr val="tx1"/>
                </a:solidFill>
              </a:rPr>
              <a:t>Activități și rezultate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891242A-A9B5-472D-BDCC-AD6752D2C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676" y="1149292"/>
            <a:ext cx="10498123" cy="5027671"/>
          </a:xfrm>
        </p:spPr>
        <p:txBody>
          <a:bodyPr anchor="ctr">
            <a:normAutofit/>
          </a:bodyPr>
          <a:lstStyle/>
          <a:p>
            <a:pPr marL="205740" marR="548640" indent="0" algn="ctr">
              <a:spcBef>
                <a:spcPts val="1800"/>
              </a:spcBef>
              <a:spcAft>
                <a:spcPts val="1800"/>
              </a:spcAft>
              <a:buNone/>
            </a:pPr>
            <a:endParaRPr lang="ro-RO" sz="1800" b="1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05740" marR="54864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ro-RO" sz="1900" b="1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ACTIVITATEA 2 - </a:t>
            </a:r>
            <a:r>
              <a:rPr lang="ro-RO" sz="19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Dezvoltarea competențelor personalului SPO</a:t>
            </a:r>
            <a:endParaRPr lang="ro-RO" sz="19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457200" algn="just">
              <a:tabLst>
                <a:tab pos="1323975" algn="l"/>
              </a:tabLst>
            </a:pPr>
            <a:r>
              <a:rPr lang="ro-RO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Autorizare, dezvoltarea de curriculum pentru cursurile/instruirile necesare;</a:t>
            </a:r>
            <a:endParaRPr lang="ro-RO" sz="14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457200" algn="just">
              <a:tabLst>
                <a:tab pos="1323975" algn="l"/>
              </a:tabLst>
            </a:pPr>
            <a:r>
              <a:rPr lang="it-IT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Formare profesional</a:t>
            </a:r>
            <a:r>
              <a:rPr lang="ro-RO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ă</a:t>
            </a:r>
            <a:r>
              <a:rPr lang="it-IT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/instruiri pentru dezvoltarea competen</a:t>
            </a:r>
            <a:r>
              <a:rPr lang="ro-RO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ț</a:t>
            </a:r>
            <a:r>
              <a:rPr lang="it-IT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elor </a:t>
            </a:r>
            <a:r>
              <a:rPr lang="ro-RO" sz="1400" i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î</a:t>
            </a:r>
            <a:r>
              <a:rPr lang="it-IT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n domeniul serviciilor dedicate/acordate</a:t>
            </a:r>
            <a:r>
              <a:rPr lang="ro-RO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;</a:t>
            </a:r>
            <a:endParaRPr lang="ro-RO" sz="14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457200" algn="just">
              <a:tabLst>
                <a:tab pos="1323975" algn="l"/>
              </a:tabLst>
            </a:pPr>
            <a:r>
              <a:rPr lang="it-IT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Stagii de instruire in utilizarea instrumentelor opera</a:t>
            </a:r>
            <a:r>
              <a:rPr lang="ro-RO" sz="1400" i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ț</a:t>
            </a:r>
            <a:r>
              <a:rPr lang="it-IT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ionale </a:t>
            </a:r>
            <a:r>
              <a:rPr lang="ro-RO" sz="1400" i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ș</a:t>
            </a:r>
            <a:r>
              <a:rPr lang="it-IT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i procedurilor dezvoltate</a:t>
            </a:r>
            <a:r>
              <a:rPr lang="ro-RO" sz="1400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114300" indent="0" algn="just">
              <a:buNone/>
              <a:tabLst>
                <a:tab pos="1323975" algn="l"/>
              </a:tabLst>
            </a:pPr>
            <a:r>
              <a:rPr lang="ro-RO" sz="1400" b="1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 Rezultate: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1 program de formare autorizat 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î</a:t>
            </a: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n condi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ț</a:t>
            </a: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i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i</a:t>
            </a: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le legii</a:t>
            </a:r>
            <a:r>
              <a:rPr lang="ro-RO" sz="14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4 sesiuni de programe de formare profesională realizate</a:t>
            </a:r>
            <a:r>
              <a:rPr lang="ro-RO" sz="14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4 sesiuni de instruire utilizare instrumentelor/procedurilor dezvoltate</a:t>
            </a:r>
            <a:r>
              <a:rPr lang="ro-RO" sz="14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4 sesiuni de instruire on-line 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î</a:t>
            </a: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n instrumente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de</a:t>
            </a: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management de caz, informare 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ș</a:t>
            </a: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i consiliere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profesional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ă și</a:t>
            </a: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profilare digitalizate 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î</a:t>
            </a: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n sistemul informatic ANOFM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.</a:t>
            </a:r>
            <a:endParaRPr lang="ro-RO" sz="1400" i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just"/>
            <a:endParaRPr lang="ro-RO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9BFAD3-E5B1-4C4C-A197-A39C285D1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445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9DDE9-50E3-42E1-87FD-77448A7C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o-RO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o-RO" sz="3200" b="1" dirty="0">
                <a:solidFill>
                  <a:schemeClr val="tx1"/>
                </a:solidFill>
              </a:rPr>
              <a:t>Activități și rezultate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891242A-A9B5-472D-BDCC-AD6752D2C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902"/>
            <a:ext cx="10515600" cy="5187062"/>
          </a:xfrm>
        </p:spPr>
        <p:txBody>
          <a:bodyPr anchor="ctr">
            <a:normAutofit/>
          </a:bodyPr>
          <a:lstStyle/>
          <a:p>
            <a:pPr marL="205740" marR="548640" indent="0" algn="ctr">
              <a:spcBef>
                <a:spcPts val="1800"/>
              </a:spcBef>
              <a:spcAft>
                <a:spcPts val="1800"/>
              </a:spcAft>
              <a:buNone/>
            </a:pPr>
            <a:endParaRPr lang="ro-RO" sz="1800" b="1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05740" marR="54864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ro-RO" sz="1400" b="1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ACTIVITATEA 3 </a:t>
            </a:r>
            <a:r>
              <a:rPr lang="ro-RO" sz="14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- </a:t>
            </a:r>
            <a:r>
              <a:rPr lang="it-IT" sz="14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Testare, implementare instrumente informare si consiliere profesionala si management de caz</a:t>
            </a:r>
            <a:endParaRPr lang="ro-RO" sz="1400" b="1" i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r>
              <a:rPr lang="ro-RO" sz="1400" i="1" dirty="0">
                <a:solidFill>
                  <a:schemeClr val="tx1"/>
                </a:solidFill>
                <a:latin typeface="Trebuchet MS" panose="020B0603020202020204" pitchFamily="34" charset="0"/>
              </a:rPr>
              <a:t>Testarea instrumente, metodologiilor si procedurilor;</a:t>
            </a:r>
          </a:p>
          <a:p>
            <a:pPr algn="l"/>
            <a:r>
              <a:rPr lang="ro-RO" sz="1400" i="1" dirty="0">
                <a:solidFill>
                  <a:schemeClr val="tx1"/>
                </a:solidFill>
                <a:latin typeface="Trebuchet MS" panose="020B0603020202020204" pitchFamily="34" charset="0"/>
              </a:rPr>
              <a:t>Implementarea instrumentelor, metodologiilor si procedurilor.</a:t>
            </a:r>
          </a:p>
          <a:p>
            <a:pPr marL="114300" indent="0" algn="just">
              <a:buNone/>
              <a:tabLst>
                <a:tab pos="1323975" algn="l"/>
              </a:tabLst>
            </a:pPr>
            <a:r>
              <a:rPr lang="ro-RO" sz="1400" b="1" i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 Rezultate: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4 rapoarte de analiza a corec</a:t>
            </a: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ț</a:t>
            </a:r>
            <a:r>
              <a:rPr lang="it-IT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iilor necesare pe perioada implementarii</a:t>
            </a:r>
            <a:r>
              <a:rPr lang="ro-RO" sz="14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21.000 clienți asistați prin servicii de informare si consiliere profesionala/ management de caz;</a:t>
            </a:r>
            <a:endParaRPr lang="ro-RO" sz="14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1323975" algn="l"/>
              </a:tabLst>
            </a:pPr>
            <a:r>
              <a:rPr lang="ro-RO" sz="1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Un raport final de implementare.</a:t>
            </a:r>
            <a:endParaRPr lang="ro-RO" sz="14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  <a:tabLst>
                <a:tab pos="1323975" algn="l"/>
              </a:tabLst>
            </a:pP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o-RO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9BFAD3-E5B1-4C4C-A197-A39C285D1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752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9DDE9-50E3-42E1-87FD-77448A7C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o-RO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o-RO" sz="3200" b="1" dirty="0">
                <a:solidFill>
                  <a:schemeClr val="tx1"/>
                </a:solidFill>
              </a:rPr>
              <a:t>Managementul</a:t>
            </a:r>
            <a:r>
              <a:rPr lang="ro-RO" b="1" dirty="0">
                <a:solidFill>
                  <a:schemeClr val="tx1"/>
                </a:solidFill>
              </a:rPr>
              <a:t> de caz ...pe scurt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891242A-A9B5-472D-BDCC-AD6752D2C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endParaRPr lang="ro-RO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9BFAD3-E5B1-4C4C-A197-A39C285D1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7</a:t>
            </a:fld>
            <a:endParaRPr lang="en-GB" dirty="0"/>
          </a:p>
        </p:txBody>
      </p:sp>
      <p:sp>
        <p:nvSpPr>
          <p:cNvPr id="7" name="Dreptunghi: colțuri rotunjite 6">
            <a:extLst>
              <a:ext uri="{FF2B5EF4-FFF2-40B4-BE49-F238E27FC236}">
                <a16:creationId xmlns:a16="http://schemas.microsoft.com/office/drawing/2014/main" xmlns="" id="{7C569F80-5E99-4CD8-859C-96563DA505B1}"/>
              </a:ext>
            </a:extLst>
          </p:cNvPr>
          <p:cNvSpPr/>
          <p:nvPr/>
        </p:nvSpPr>
        <p:spPr>
          <a:xfrm>
            <a:off x="879907" y="1889787"/>
            <a:ext cx="2903528" cy="2609283"/>
          </a:xfrm>
          <a:prstGeom prst="roundRect">
            <a:avLst/>
          </a:prstGeom>
          <a:solidFill>
            <a:srgbClr val="8EBB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1.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Analiza SPO</a:t>
            </a:r>
            <a:r>
              <a:rPr kumimoji="0" lang="ro-RO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privind</a:t>
            </a:r>
            <a:r>
              <a:rPr lang="ro-RO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capacitatea de 	</a:t>
            </a:r>
            <a:r>
              <a:rPr lang="ro-RO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 furniza noi</a:t>
            </a:r>
            <a:r>
              <a:rPr kumimoji="0" lang="ro-RO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ro-RO" b="1" dirty="0">
                <a:solidFill>
                  <a:schemeClr val="tx1"/>
                </a:solidFill>
                <a:latin typeface="Trebuchet MS" panose="020B0603020202020204" pitchFamily="34" charset="0"/>
              </a:rPr>
              <a:t>s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ervicii</a:t>
            </a:r>
            <a:r>
              <a:rPr kumimoji="0" lang="ro-RO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personalizate clienților șomeri</a:t>
            </a:r>
            <a:endParaRPr lang="ro-RO" dirty="0">
              <a:solidFill>
                <a:schemeClr val="tx1"/>
              </a:solidFill>
            </a:endParaRPr>
          </a:p>
        </p:txBody>
      </p:sp>
      <p:sp>
        <p:nvSpPr>
          <p:cNvPr id="8" name="Dreptunghi: colțuri rotunjite 7">
            <a:extLst>
              <a:ext uri="{FF2B5EF4-FFF2-40B4-BE49-F238E27FC236}">
                <a16:creationId xmlns:a16="http://schemas.microsoft.com/office/drawing/2014/main" xmlns="" id="{DEB47E4D-459D-480C-9F86-665286655761}"/>
              </a:ext>
            </a:extLst>
          </p:cNvPr>
          <p:cNvSpPr/>
          <p:nvPr/>
        </p:nvSpPr>
        <p:spPr>
          <a:xfrm>
            <a:off x="4036113" y="2209135"/>
            <a:ext cx="4361279" cy="2105563"/>
          </a:xfrm>
          <a:prstGeom prst="roundRect">
            <a:avLst/>
          </a:prstGeom>
          <a:solidFill>
            <a:srgbClr val="8EBB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algn="ctr" defTabSz="914400">
              <a:defRPr/>
            </a:pPr>
            <a:r>
              <a:rPr lang="ro-RO" b="1" dirty="0">
                <a:solidFill>
                  <a:prstClr val="black"/>
                </a:solidFill>
                <a:latin typeface="Trebuchet MS" panose="020B0603020202020204" pitchFamily="34" charset="0"/>
              </a:rPr>
              <a:t>3.Dezvoltarea competențelor personalului SPO care desfășoară activitatea de informare și consiliere</a:t>
            </a:r>
          </a:p>
        </p:txBody>
      </p:sp>
      <p:sp>
        <p:nvSpPr>
          <p:cNvPr id="9" name="Dreptunghi: colțuri rotunjite 8">
            <a:extLst>
              <a:ext uri="{FF2B5EF4-FFF2-40B4-BE49-F238E27FC236}">
                <a16:creationId xmlns:a16="http://schemas.microsoft.com/office/drawing/2014/main" xmlns="" id="{C1D1F7A6-977B-44DB-AFD0-032121921800}"/>
              </a:ext>
            </a:extLst>
          </p:cNvPr>
          <p:cNvSpPr/>
          <p:nvPr/>
        </p:nvSpPr>
        <p:spPr>
          <a:xfrm>
            <a:off x="2809577" y="3871345"/>
            <a:ext cx="3566056" cy="1940493"/>
          </a:xfrm>
          <a:prstGeom prst="roundRect">
            <a:avLst/>
          </a:prstGeom>
          <a:solidFill>
            <a:srgbClr val="8EBB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2. Dezvoltarea de noi</a:t>
            </a:r>
            <a:r>
              <a:rPr lang="ro-RO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instrumente</a:t>
            </a:r>
            <a:r>
              <a:rPr lang="ro-RO" b="1" dirty="0">
                <a:solidFill>
                  <a:prstClr val="black"/>
                </a:solidFill>
                <a:latin typeface="Trebuchet MS" panose="020B0603020202020204" pitchFamily="34" charset="0"/>
              </a:rPr>
              <a:t> și </a:t>
            </a:r>
            <a:r>
              <a:rPr kumimoji="0" lang="ro-R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p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rocedur</a:t>
            </a:r>
            <a:r>
              <a:rPr kumimoji="0" lang="ro-R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ii ș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 </a:t>
            </a:r>
            <a:r>
              <a:rPr kumimoji="0" lang="ro-R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adaptarea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celor existente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0" name="Dreptunghi: colțuri rotunjite 9">
            <a:extLst>
              <a:ext uri="{FF2B5EF4-FFF2-40B4-BE49-F238E27FC236}">
                <a16:creationId xmlns:a16="http://schemas.microsoft.com/office/drawing/2014/main" xmlns="" id="{6CF191E0-1AE2-40BB-AB9D-BF8AAF15E0A5}"/>
              </a:ext>
            </a:extLst>
          </p:cNvPr>
          <p:cNvSpPr/>
          <p:nvPr/>
        </p:nvSpPr>
        <p:spPr>
          <a:xfrm>
            <a:off x="8096072" y="3292745"/>
            <a:ext cx="2499919" cy="2519093"/>
          </a:xfrm>
          <a:prstGeom prst="roundRect">
            <a:avLst/>
          </a:prstGeom>
          <a:solidFill>
            <a:srgbClr val="8EBB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>
                <a:solidFill>
                  <a:schemeClr val="tx1"/>
                </a:solidFill>
              </a:rPr>
              <a:t>4.Testarea și implementarea instrumentelor personalizate în cadrul celor 42 de structuri SPO</a:t>
            </a:r>
          </a:p>
        </p:txBody>
      </p:sp>
    </p:spTree>
    <p:extLst>
      <p:ext uri="{BB962C8B-B14F-4D97-AF65-F5344CB8AC3E}">
        <p14:creationId xmlns:p14="http://schemas.microsoft.com/office/powerpoint/2010/main" val="2328079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00E924A5-1B50-4B07-9C9F-11BF4F3C6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897622"/>
            <a:ext cx="10515600" cy="5279341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ro-RO" dirty="0"/>
          </a:p>
          <a:p>
            <a:pPr marL="457200" lvl="1" indent="0" algn="ctr">
              <a:buNone/>
            </a:pPr>
            <a:endParaRPr lang="ro-RO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MANAGEMENTUL DE CAZ - Proces de incluziune pe piața muncii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Proiect cofinanţat din Fondul Social European prin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Programul Operaţional Capital Uman 2014-2020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Beneficiar: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Agenţia Naţională pentru Ocuparea Foţei de Muncă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www.anofm.ro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Decembrie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ro-RO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2022</a:t>
            </a:r>
            <a:endParaRPr kumimoji="0" lang="vi-VN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Conţinutul acestui material nu reprezintă </a:t>
            </a:r>
            <a:r>
              <a:rPr kumimoji="0" lang="ro-RO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în mod </a:t>
            </a:r>
            <a:r>
              <a:rPr kumimoji="0" lang="vi-VN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obligatoriu poziţia oficială Uniunii Europene sau a Guvernului României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457200" lvl="1" indent="0" algn="ctr">
              <a:buNone/>
            </a:pPr>
            <a:endParaRPr lang="ro-RO" sz="4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9BFAD3-E5B1-4C4C-A197-A39C285D1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E7E0-C6A2-4E2E-A424-D25BF9292DF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468120"/>
      </p:ext>
    </p:extLst>
  </p:cSld>
  <p:clrMapOvr>
    <a:masterClrMapping/>
  </p:clrMapOvr>
</p:sld>
</file>

<file path=ppt/theme/theme1.xml><?xml version="1.0" encoding="utf-8"?>
<a:theme xmlns:a="http://schemas.openxmlformats.org/drawingml/2006/main" name="Fațetă">
  <a:themeElements>
    <a:clrScheme name="Fațetă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țetă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țetă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1755</TotalTime>
  <Words>612</Words>
  <Application>Microsoft Office PowerPoint</Application>
  <PresentationFormat>Ecran lat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8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8</vt:i4>
      </vt:variant>
    </vt:vector>
  </HeadingPairs>
  <TitlesOfParts>
    <vt:vector size="17" baseType="lpstr">
      <vt:lpstr>Arial</vt:lpstr>
      <vt:lpstr>Calibri</vt:lpstr>
      <vt:lpstr>Lucida Sans Typewriter</vt:lpstr>
      <vt:lpstr>Tahoma</vt:lpstr>
      <vt:lpstr>Times New Roman</vt:lpstr>
      <vt:lpstr>Trebuchet MS</vt:lpstr>
      <vt:lpstr>Wingdings</vt:lpstr>
      <vt:lpstr>Wingdings 3</vt:lpstr>
      <vt:lpstr>Fațetă</vt:lpstr>
      <vt:lpstr>Prezentare PowerPoint</vt:lpstr>
      <vt:lpstr>Generalitați despre proiect</vt:lpstr>
      <vt:lpstr>Scopul proiectului</vt:lpstr>
      <vt:lpstr> Activități și rezultate</vt:lpstr>
      <vt:lpstr> Activități și rezultate</vt:lpstr>
      <vt:lpstr> Activități și rezultate</vt:lpstr>
      <vt:lpstr> Managementul de caz ...pe scurt</vt:lpstr>
      <vt:lpstr>Prezentare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Negocierea - modalitate de rezolvare a conflictelor</dc:title>
  <dc:creator>Ionela S</dc:creator>
  <cp:lastModifiedBy>Cont Microsoft</cp:lastModifiedBy>
  <cp:revision>257</cp:revision>
  <dcterms:created xsi:type="dcterms:W3CDTF">2022-01-15T11:14:45Z</dcterms:created>
  <dcterms:modified xsi:type="dcterms:W3CDTF">2023-01-09T12:29:04Z</dcterms:modified>
</cp:coreProperties>
</file>