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10"/>
  </p:notesMasterIdLst>
  <p:sldIdLst>
    <p:sldId id="256" r:id="rId2"/>
    <p:sldId id="372" r:id="rId3"/>
    <p:sldId id="380" r:id="rId4"/>
    <p:sldId id="366" r:id="rId5"/>
    <p:sldId id="383" r:id="rId6"/>
    <p:sldId id="384" r:id="rId7"/>
    <p:sldId id="381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F2"/>
    <a:srgbClr val="8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8" y="-7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78F7-9981-4939-82D8-2F4D25F945D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3CB7-3F2F-4A32-AAB5-75DE6073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20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6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3783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69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673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740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223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095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60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154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792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597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51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968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10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071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Imagine 1">
            <a:extLst>
              <a:ext uri="{FF2B5EF4-FFF2-40B4-BE49-F238E27FC236}">
                <a16:creationId xmlns:a16="http://schemas.microsoft.com/office/drawing/2014/main" xmlns="" id="{3A09DF57-5E07-4665-8167-177959E6A1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7" y="6364653"/>
            <a:ext cx="84137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74113098-82F6-4BF6-8CE0-F576FC8050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70" y="6352830"/>
            <a:ext cx="529368" cy="4380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384C6A6E-725F-48E2-99BD-AC2C030178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7"/>
            <a:ext cx="4878632" cy="739052"/>
          </a:xfrm>
          <a:prstGeom prst="rect">
            <a:avLst/>
          </a:prstGeom>
          <a:noFill/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6B4FB3C2-5F8D-43F8-88E6-2A75B82DB4C3}"/>
              </a:ext>
            </a:extLst>
          </p:cNvPr>
          <p:cNvSpPr txBox="1"/>
          <p:nvPr userDrawn="1"/>
        </p:nvSpPr>
        <p:spPr>
          <a:xfrm>
            <a:off x="6758720" y="33827"/>
            <a:ext cx="5989759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tabLst>
                <a:tab pos="3337560" algn="ctr"/>
              </a:tabLst>
            </a:pPr>
            <a:r>
              <a:rPr lang="en-US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o-RO" sz="800" b="1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</a:t>
            </a: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European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33273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Operațional Capital Uman 2014 – 2020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324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Axa prioritară 3 – Locuri de muncă pentru toți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17845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specific 3.10 ;  3.11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Titlu  proiect: Managementul de caz – Proces de incluziune pe piața muncii POCU/801/3/15/140163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92F4523-12D3-4E7E-8C37-768808BA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06" y="1774983"/>
            <a:ext cx="4895238" cy="25238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D01F7-1152-49F5-B291-498C4A79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50"/>
            <a:ext cx="8591550" cy="10160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MANAGEMENTUL DE CAZ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Proces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de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incluziune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pe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piata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muncii</a:t>
            </a:r>
            <a:endParaRPr lang="en-US" sz="2400" kern="1400" dirty="0">
              <a:ln>
                <a:noFill/>
              </a:ln>
              <a:solidFill>
                <a:schemeClr val="tx1"/>
              </a:solidFill>
              <a:effectLst/>
              <a:latin typeface="Lucida Sans Typewriter" panose="020B0509030504030204" pitchFamily="49" charset="0"/>
            </a:endParaRPr>
          </a:p>
          <a:p>
            <a:pPr marL="285750" marR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935431" algn="l"/>
              </a:tabLst>
            </a:pPr>
            <a:r>
              <a:rPr lang="en-US" sz="105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POCU</a:t>
            </a:r>
            <a:r>
              <a:rPr lang="en-US" sz="1050" i="1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050" b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801/3/15/140163</a:t>
            </a:r>
            <a:r>
              <a:rPr lang="en-US" sz="105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800" kern="14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Imagine 6" descr="C:\Users\acdum\AppData\Local\Microsoft\Windows\INetCache\Content.Word\Comunicat de Presa fundal sigla gov mijloc.png">
            <a:extLst>
              <a:ext uri="{FF2B5EF4-FFF2-40B4-BE49-F238E27FC236}">
                <a16:creationId xmlns:a16="http://schemas.microsoft.com/office/drawing/2014/main" xmlns="" id="{420FB52C-41F7-4722-8CF8-36DBAF36CA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2"/>
          <a:stretch/>
        </p:blipFill>
        <p:spPr bwMode="auto">
          <a:xfrm>
            <a:off x="1166812" y="0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cristian.scutelnicu\Desktop\Sigla_ANOFM.jpg">
            <a:extLst>
              <a:ext uri="{FF2B5EF4-FFF2-40B4-BE49-F238E27FC236}">
                <a16:creationId xmlns:a16="http://schemas.microsoft.com/office/drawing/2014/main" xmlns="" id="{833CE87E-8E0C-4062-AC46-48F2BE2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5950479"/>
            <a:ext cx="685801" cy="3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D31EBD8-A234-43A4-9339-1E6CB2E5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859801"/>
            <a:ext cx="822325" cy="4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8231BD-A554-4E15-8693-9DE92B9B9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699229"/>
            <a:ext cx="843408" cy="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chemeClr val="tx1"/>
                </a:solidFill>
              </a:rPr>
              <a:t>Generalitați</a:t>
            </a:r>
            <a:r>
              <a:rPr lang="ro-RO" sz="3200" b="1" dirty="0">
                <a:solidFill>
                  <a:schemeClr val="tx1"/>
                </a:solidFill>
              </a:rPr>
              <a:t> despre proiect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872761"/>
            <a:ext cx="10515600" cy="429943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endParaRPr lang="en-GB" sz="1900" b="1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Beneficiar: 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Agenția Națională pentru Ocuparea Forței de Muncă (ANOFM)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Partener: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Centrul Național de Formare Profesională a Personalului Propriu (CNFPPP)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Grup țintă: 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21.000 șomeri beneficiari de noile măsuri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88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beneficiari ai programelor de formare profesională/instruire</a:t>
            </a:r>
            <a:r>
              <a:rPr kumimoji="0" lang="ro-R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  <a:endParaRPr lang="ro-RO" sz="3200" dirty="0">
              <a:solidFill>
                <a:schemeClr val="tx1"/>
              </a:solidFill>
              <a:latin typeface="+mj-lt"/>
            </a:endParaRP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ANOFM și cele 42 agenții teritoriale pentru ocuparea forței de muncă care implementează noile instrumente.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endParaRPr kumimoji="0" lang="ro-RO" sz="2000" b="1" i="1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Valoarea totală a proiectului:</a:t>
            </a:r>
            <a:r>
              <a:rPr kumimoji="0" lang="ro-RO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8.197.747,74</a:t>
            </a:r>
            <a:r>
              <a:rPr kumimoji="0" lang="vi-V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6.921.796,14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 reprezintă cheltuieli totale nerambursabile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Durata proiectului: 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Ianuarie 2021 –  </a:t>
            </a:r>
            <a:r>
              <a:rPr lang="ro-RO" sz="1900" dirty="0">
                <a:solidFill>
                  <a:schemeClr val="tx1"/>
                </a:solidFill>
                <a:latin typeface="+mj-lt"/>
              </a:rPr>
              <a:t>iunie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2023.</a:t>
            </a:r>
            <a:endParaRPr lang="ro-RO" sz="34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Scopul proiectului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42906"/>
            <a:ext cx="10515600" cy="4729294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endParaRPr lang="en-GB" sz="19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Dezvoltarea următoarelor servicii: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Informare și consiliere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pentru persoanele în căutarea unui loc de muncă</a:t>
            </a:r>
            <a:r>
              <a:rPr lang="ro-RO" sz="62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Profilarea persoanelor în căutarea unui loc de muncă;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ro-RO" sz="6200" b="1" dirty="0">
                <a:solidFill>
                  <a:schemeClr val="tx1"/>
                </a:solidFill>
              </a:rPr>
              <a:t>Managementul de caz 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 persoanele în căutarea unui loc de muncă.</a:t>
            </a:r>
            <a:endParaRPr lang="ro-RO" sz="62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i="1" dirty="0">
                <a:solidFill>
                  <a:schemeClr val="tx1"/>
                </a:solidFill>
              </a:rPr>
              <a:t>Prin proiectul Managementul de caz – Proces de incluziune pe piața muncii, ANOFM își propune să  adapteze structurile SPO astfel încât să vină, în special, în întâmpinarea persoanelor provenind</a:t>
            </a:r>
            <a:r>
              <a:rPr lang="en-US" sz="6200" b="1" i="1" dirty="0">
                <a:solidFill>
                  <a:schemeClr val="tx1"/>
                </a:solidFill>
              </a:rPr>
              <a:t> </a:t>
            </a:r>
            <a:r>
              <a:rPr lang="ro-RO" sz="6200" b="1" i="1" dirty="0">
                <a:solidFill>
                  <a:schemeClr val="tx1"/>
                </a:solidFill>
              </a:rPr>
              <a:t>din grupuri vulnerabile prin oferirea de servicii de informare, consiliere, profilare și management de caz personalizate.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Proiectul se implementează la nivel național fiind implicate toate cele 42 de structuri SPO. </a:t>
            </a:r>
          </a:p>
          <a:p>
            <a:pPr algn="just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 fontScale="77500" lnSpcReduction="20000"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1</a:t>
            </a:r>
            <a:r>
              <a:rPr lang="ro-RO" sz="21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Creare/actualizare instrumente de management de caz și informare și consiliere profesională</a:t>
            </a: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Colectare și analiza exemple de buna practică în consiliere, respectiv management de caz;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nevoilor de formare profesională și selecția personalului SPO care va desfășura activități in proiect;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sistemului de profilare a persoanelor </a:t>
            </a:r>
            <a:r>
              <a:rPr lang="ro-RO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căutarea unui loc de muncă și actualizarea lui;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Dezvoltarea instrumentelor operaționale, proceduri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lor</a:t>
            </a: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modernizate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8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a exemplelor de bune practici la nivelul SPO în informare și consiliere, respectiv managementul de caz;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de nevoi de formare/ instruire pentru personalul propriu al SPO, în domeniul serviciilor dedicate/acordate persoanelor in căutarea unui loc de muncă;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procedura de profilare actualizată;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set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instrumente de instrumente/metodologii/proceduri.</a:t>
            </a: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endParaRPr lang="ro-RO" sz="1800" i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149292"/>
            <a:ext cx="10498123" cy="5027671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9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2 - </a:t>
            </a:r>
            <a:r>
              <a:rPr lang="ro-RO" sz="19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Dezvoltarea competențelor personalului SPO</a:t>
            </a:r>
            <a:endParaRPr lang="ro-RO" sz="19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Autorizare, dezvoltarea de curriculum pentru cursurile/instruirile necesare;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Formare profesional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/instruiri pentru dezvoltarea competen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elor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domeniul serviciilor dedicate/acordate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Stagii de instruire in utilizarea instrumentelor opera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ionale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 procedurilor dezvoltate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program de formare autorizat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condi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 legii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programe de formare profesională realizate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utilizare instrumentelor/procedurilor dezvoltate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on-line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instrumente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management de caz, informare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consiliere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profesional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 și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profilare digitalizate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sistemul informatic ANOFM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o-RO" sz="1400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2"/>
            <a:ext cx="10515600" cy="5187062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3 </a:t>
            </a:r>
            <a:r>
              <a:rPr lang="ro-RO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it-IT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Testare, implementare instrumente informare si consiliere profesionala si management de caz</a:t>
            </a:r>
            <a:endParaRPr lang="ro-RO" sz="1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Testarea instrumente, metodologiilor si procedurilor;</a:t>
            </a: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Implementarea instrumentelor, metodologiilor si procedurilor.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rapoarte de analiza a corec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iilor necesare pe perioada implementarii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21.000 clienți asistați prin servicii de informare si consiliere profesionala/ management de caz;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raport final de implementare.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323975" algn="l"/>
              </a:tabLst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Managementul</a:t>
            </a:r>
            <a:r>
              <a:rPr lang="ro-RO" b="1" dirty="0">
                <a:solidFill>
                  <a:schemeClr val="tx1"/>
                </a:solidFill>
              </a:rPr>
              <a:t> de caz ...pe scurt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xmlns="" id="{7C569F80-5E99-4CD8-859C-96563DA505B1}"/>
              </a:ext>
            </a:extLst>
          </p:cNvPr>
          <p:cNvSpPr/>
          <p:nvPr/>
        </p:nvSpPr>
        <p:spPr>
          <a:xfrm>
            <a:off x="879907" y="1889787"/>
            <a:ext cx="2903528" cy="260928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Analiza SPO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privind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capacitatea de 	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furniza noi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ervicii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personalizate clienților șomeri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xmlns="" id="{DEB47E4D-459D-480C-9F86-665286655761}"/>
              </a:ext>
            </a:extLst>
          </p:cNvPr>
          <p:cNvSpPr/>
          <p:nvPr/>
        </p:nvSpPr>
        <p:spPr>
          <a:xfrm>
            <a:off x="4036113" y="2209135"/>
            <a:ext cx="4361279" cy="210556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 defTabSz="914400">
              <a:defRPr/>
            </a:pP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3.Dezvoltarea competențelor personalului SPO care desfășoară activitatea de informare și consiliere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xmlns="" id="{C1D1F7A6-977B-44DB-AFD0-032121921800}"/>
              </a:ext>
            </a:extLst>
          </p:cNvPr>
          <p:cNvSpPr/>
          <p:nvPr/>
        </p:nvSpPr>
        <p:spPr>
          <a:xfrm>
            <a:off x="2809577" y="3871345"/>
            <a:ext cx="3566056" cy="19404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Dezvoltarea de noi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și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rocedur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ii 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adaptarea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celor existente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xmlns="" id="{6CF191E0-1AE2-40BB-AB9D-BF8AAF15E0A5}"/>
              </a:ext>
            </a:extLst>
          </p:cNvPr>
          <p:cNvSpPr/>
          <p:nvPr/>
        </p:nvSpPr>
        <p:spPr>
          <a:xfrm>
            <a:off x="8096072" y="3292745"/>
            <a:ext cx="2499919" cy="25190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4.Testarea și implementarea instrumentelor personalizate în cadrul celor 42 de structuri SPO</a:t>
            </a:r>
          </a:p>
        </p:txBody>
      </p:sp>
    </p:spTree>
    <p:extLst>
      <p:ext uri="{BB962C8B-B14F-4D97-AF65-F5344CB8AC3E}">
        <p14:creationId xmlns:p14="http://schemas.microsoft.com/office/powerpoint/2010/main" val="232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00E924A5-1B50-4B07-9C9F-11BF4F3C6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97622"/>
            <a:ext cx="10515600" cy="527934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o-RO" dirty="0"/>
          </a:p>
          <a:p>
            <a:pPr marL="457200" lvl="1" indent="0" algn="ctr">
              <a:buNone/>
            </a:pP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DE CAZ - Proces de incluziune pe piața muncii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cofinanţat din Fondul Social European prin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Programul Operaţional Capital Uman 2014-2020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Agenţia Naţională pentru Ocuparea Foţei de Muncă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www.anofm.ro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Decembrie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Conţinutul acestui material nu reprezintă </a:t>
            </a:r>
            <a:r>
              <a:rPr kumimoji="0" lang="ro-RO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mod </a:t>
            </a: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obligatoriu poziţia oficială Uniunii Europene sau a Guvernului României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lvl="1" indent="0" algn="ctr">
              <a:buNone/>
            </a:pPr>
            <a:endParaRPr lang="ro-RO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68120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1738</TotalTime>
  <Words>612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Fațetă</vt:lpstr>
      <vt:lpstr>PowerPoint Presentation</vt:lpstr>
      <vt:lpstr>Generalitați despre proiect</vt:lpstr>
      <vt:lpstr>Scopul proiectului</vt:lpstr>
      <vt:lpstr> Activități și rezultate</vt:lpstr>
      <vt:lpstr> Activități și rezultate</vt:lpstr>
      <vt:lpstr> Activități și rezultate</vt:lpstr>
      <vt:lpstr> Managementul de caz ...pe scurt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Negocierea - modalitate de rezolvare a conflictelor</dc:title>
  <dc:creator>Ionela S</dc:creator>
  <cp:lastModifiedBy>ADINA PREDA</cp:lastModifiedBy>
  <cp:revision>257</cp:revision>
  <dcterms:created xsi:type="dcterms:W3CDTF">2022-01-15T11:14:45Z</dcterms:created>
  <dcterms:modified xsi:type="dcterms:W3CDTF">2023-01-09T10:33:04Z</dcterms:modified>
</cp:coreProperties>
</file>