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4" r:id="rId5"/>
    <p:sldId id="259" r:id="rId6"/>
    <p:sldId id="260" r:id="rId7"/>
    <p:sldId id="266" r:id="rId8"/>
    <p:sldId id="261" r:id="rId9"/>
    <p:sldId id="262" r:id="rId10"/>
    <p:sldId id="263" r:id="rId11"/>
    <p:sldId id="26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00" d="100"/>
          <a:sy n="100" d="100"/>
        </p:scale>
        <p:origin x="-126" y="-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zitiv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="" xmlns:a16="http://schemas.microsoft.com/office/drawing/2014/main" id="{DA48AECA-C112-9022-8EBD-6823EDCA93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o-RO"/>
              <a:t>Faceți clic pentru a edita stilul de titlu coordonator</a:t>
            </a:r>
            <a:endParaRPr lang="en-GB"/>
          </a:p>
        </p:txBody>
      </p:sp>
      <p:sp>
        <p:nvSpPr>
          <p:cNvPr id="3" name="Subtitlu 2">
            <a:extLst>
              <a:ext uri="{FF2B5EF4-FFF2-40B4-BE49-F238E27FC236}">
                <a16:creationId xmlns="" xmlns:a16="http://schemas.microsoft.com/office/drawing/2014/main" id="{CD40F1BE-A546-32CA-97B6-45A7ADA742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o-RO"/>
              <a:t>Faceți clic pentru a edita stilul de subtitlu coordonator</a:t>
            </a:r>
            <a:endParaRPr lang="en-GB"/>
          </a:p>
        </p:txBody>
      </p:sp>
      <p:sp>
        <p:nvSpPr>
          <p:cNvPr id="4" name="Substituent dată 3">
            <a:extLst>
              <a:ext uri="{FF2B5EF4-FFF2-40B4-BE49-F238E27FC236}">
                <a16:creationId xmlns="" xmlns:a16="http://schemas.microsoft.com/office/drawing/2014/main" id="{C8A04E39-A5FE-5673-5437-B08ABFFE44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E1A89-8399-4E58-A988-56897358A40B}" type="datetimeFigureOut">
              <a:rPr lang="en-GB" smtClean="0"/>
              <a:t>02/11/2022</a:t>
            </a:fld>
            <a:endParaRPr lang="en-GB"/>
          </a:p>
        </p:txBody>
      </p:sp>
      <p:sp>
        <p:nvSpPr>
          <p:cNvPr id="5" name="Substituent subsol 4">
            <a:extLst>
              <a:ext uri="{FF2B5EF4-FFF2-40B4-BE49-F238E27FC236}">
                <a16:creationId xmlns="" xmlns:a16="http://schemas.microsoft.com/office/drawing/2014/main" id="{053CE9F9-1EB8-169A-40A4-B907CDDBC1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ubstituent număr diapozitiv 5">
            <a:extLst>
              <a:ext uri="{FF2B5EF4-FFF2-40B4-BE49-F238E27FC236}">
                <a16:creationId xmlns="" xmlns:a16="http://schemas.microsoft.com/office/drawing/2014/main" id="{FC14B46C-16F0-DFC1-A035-CFC041CD03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6863B-DE22-417E-A431-88399324E6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7220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ext vertical și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="" xmlns:a16="http://schemas.microsoft.com/office/drawing/2014/main" id="{1B71F61E-7922-F595-172B-54271F3F3E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Faceți clic pentru a edita stilul de titlu coordonator</a:t>
            </a:r>
            <a:endParaRPr lang="en-GB"/>
          </a:p>
        </p:txBody>
      </p:sp>
      <p:sp>
        <p:nvSpPr>
          <p:cNvPr id="3" name="Substituent text vertical 2">
            <a:extLst>
              <a:ext uri="{FF2B5EF4-FFF2-40B4-BE49-F238E27FC236}">
                <a16:creationId xmlns="" xmlns:a16="http://schemas.microsoft.com/office/drawing/2014/main" id="{94834840-7A22-D820-3BC0-FCFBCE4C97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GB"/>
          </a:p>
        </p:txBody>
      </p:sp>
      <p:sp>
        <p:nvSpPr>
          <p:cNvPr id="4" name="Substituent dată 3">
            <a:extLst>
              <a:ext uri="{FF2B5EF4-FFF2-40B4-BE49-F238E27FC236}">
                <a16:creationId xmlns="" xmlns:a16="http://schemas.microsoft.com/office/drawing/2014/main" id="{058F272A-1ADC-D0BE-1553-64E18B1F66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E1A89-8399-4E58-A988-56897358A40B}" type="datetimeFigureOut">
              <a:rPr lang="en-GB" smtClean="0"/>
              <a:t>02/11/2022</a:t>
            </a:fld>
            <a:endParaRPr lang="en-GB"/>
          </a:p>
        </p:txBody>
      </p:sp>
      <p:sp>
        <p:nvSpPr>
          <p:cNvPr id="5" name="Substituent subsol 4">
            <a:extLst>
              <a:ext uri="{FF2B5EF4-FFF2-40B4-BE49-F238E27FC236}">
                <a16:creationId xmlns="" xmlns:a16="http://schemas.microsoft.com/office/drawing/2014/main" id="{FE075938-B2DE-AEF0-A23C-9E955F564A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ubstituent număr diapozitiv 5">
            <a:extLst>
              <a:ext uri="{FF2B5EF4-FFF2-40B4-BE49-F238E27FC236}">
                <a16:creationId xmlns="" xmlns:a16="http://schemas.microsoft.com/office/drawing/2014/main" id="{3C06F2ED-B6BD-224C-4088-6126047A76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6863B-DE22-417E-A431-88399324E6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0721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lu vertical ș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vertical 1">
            <a:extLst>
              <a:ext uri="{FF2B5EF4-FFF2-40B4-BE49-F238E27FC236}">
                <a16:creationId xmlns="" xmlns:a16="http://schemas.microsoft.com/office/drawing/2014/main" id="{BD0B19CC-ED98-AF86-461E-6EBE714AD82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o-RO"/>
              <a:t>Faceți clic pentru a edita stilul de titlu coordonator</a:t>
            </a:r>
            <a:endParaRPr lang="en-GB"/>
          </a:p>
        </p:txBody>
      </p:sp>
      <p:sp>
        <p:nvSpPr>
          <p:cNvPr id="3" name="Substituent text vertical 2">
            <a:extLst>
              <a:ext uri="{FF2B5EF4-FFF2-40B4-BE49-F238E27FC236}">
                <a16:creationId xmlns="" xmlns:a16="http://schemas.microsoft.com/office/drawing/2014/main" id="{1C58700B-6CD3-4A81-2F36-9050FEA11A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GB"/>
          </a:p>
        </p:txBody>
      </p:sp>
      <p:sp>
        <p:nvSpPr>
          <p:cNvPr id="4" name="Substituent dată 3">
            <a:extLst>
              <a:ext uri="{FF2B5EF4-FFF2-40B4-BE49-F238E27FC236}">
                <a16:creationId xmlns="" xmlns:a16="http://schemas.microsoft.com/office/drawing/2014/main" id="{B7D1569B-7980-602D-BD28-DD76B75063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E1A89-8399-4E58-A988-56897358A40B}" type="datetimeFigureOut">
              <a:rPr lang="en-GB" smtClean="0"/>
              <a:t>02/11/2022</a:t>
            </a:fld>
            <a:endParaRPr lang="en-GB"/>
          </a:p>
        </p:txBody>
      </p:sp>
      <p:sp>
        <p:nvSpPr>
          <p:cNvPr id="5" name="Substituent subsol 4">
            <a:extLst>
              <a:ext uri="{FF2B5EF4-FFF2-40B4-BE49-F238E27FC236}">
                <a16:creationId xmlns="" xmlns:a16="http://schemas.microsoft.com/office/drawing/2014/main" id="{95C3F7E0-313E-92FA-ED6E-9A3BF0E761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ubstituent număr diapozitiv 5">
            <a:extLst>
              <a:ext uri="{FF2B5EF4-FFF2-40B4-BE49-F238E27FC236}">
                <a16:creationId xmlns="" xmlns:a16="http://schemas.microsoft.com/office/drawing/2014/main" id="{87DE0C5C-0336-A44B-30D0-B0206E37BC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6863B-DE22-417E-A431-88399324E6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3571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u și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="" xmlns:a16="http://schemas.microsoft.com/office/drawing/2014/main" id="{FCBD2197-D7AE-22AC-59BD-D85704315A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Faceți clic pentru a edita stilul de titlu coordonator</a:t>
            </a:r>
            <a:endParaRPr lang="en-GB"/>
          </a:p>
        </p:txBody>
      </p:sp>
      <p:sp>
        <p:nvSpPr>
          <p:cNvPr id="3" name="Substituent conținut 2">
            <a:extLst>
              <a:ext uri="{FF2B5EF4-FFF2-40B4-BE49-F238E27FC236}">
                <a16:creationId xmlns="" xmlns:a16="http://schemas.microsoft.com/office/drawing/2014/main" id="{031F7E1C-F692-446A-BDF7-821F7C7491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GB"/>
          </a:p>
        </p:txBody>
      </p:sp>
      <p:sp>
        <p:nvSpPr>
          <p:cNvPr id="4" name="Substituent dată 3">
            <a:extLst>
              <a:ext uri="{FF2B5EF4-FFF2-40B4-BE49-F238E27FC236}">
                <a16:creationId xmlns="" xmlns:a16="http://schemas.microsoft.com/office/drawing/2014/main" id="{539E8967-A1BC-69FC-6D01-FC9BCD6BFD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E1A89-8399-4E58-A988-56897358A40B}" type="datetimeFigureOut">
              <a:rPr lang="en-GB" smtClean="0"/>
              <a:t>02/11/2022</a:t>
            </a:fld>
            <a:endParaRPr lang="en-GB"/>
          </a:p>
        </p:txBody>
      </p:sp>
      <p:sp>
        <p:nvSpPr>
          <p:cNvPr id="5" name="Substituent subsol 4">
            <a:extLst>
              <a:ext uri="{FF2B5EF4-FFF2-40B4-BE49-F238E27FC236}">
                <a16:creationId xmlns="" xmlns:a16="http://schemas.microsoft.com/office/drawing/2014/main" id="{4E9C7190-F02A-F910-375A-3212CAC9C7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ubstituent număr diapozitiv 5">
            <a:extLst>
              <a:ext uri="{FF2B5EF4-FFF2-40B4-BE49-F238E27FC236}">
                <a16:creationId xmlns="" xmlns:a16="http://schemas.microsoft.com/office/drawing/2014/main" id="{DF29E5EB-E371-B50A-67CF-DE21BBC80E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6863B-DE22-417E-A431-88399324E6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2431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ntet secțiu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="" xmlns:a16="http://schemas.microsoft.com/office/drawing/2014/main" id="{A361CB7E-F3DA-2A68-7016-90EDA8788F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o-RO"/>
              <a:t>Faceți clic pentru a edita stilul de titlu coordonator</a:t>
            </a:r>
            <a:endParaRPr lang="en-GB"/>
          </a:p>
        </p:txBody>
      </p:sp>
      <p:sp>
        <p:nvSpPr>
          <p:cNvPr id="3" name="Substituent text 2">
            <a:extLst>
              <a:ext uri="{FF2B5EF4-FFF2-40B4-BE49-F238E27FC236}">
                <a16:creationId xmlns="" xmlns:a16="http://schemas.microsoft.com/office/drawing/2014/main" id="{2A98F8B8-AA9F-DC94-7FEC-E2E74FE987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4" name="Substituent dată 3">
            <a:extLst>
              <a:ext uri="{FF2B5EF4-FFF2-40B4-BE49-F238E27FC236}">
                <a16:creationId xmlns="" xmlns:a16="http://schemas.microsoft.com/office/drawing/2014/main" id="{6C463CB4-0493-ACD9-4E61-2F09B1A6A9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E1A89-8399-4E58-A988-56897358A40B}" type="datetimeFigureOut">
              <a:rPr lang="en-GB" smtClean="0"/>
              <a:t>02/11/2022</a:t>
            </a:fld>
            <a:endParaRPr lang="en-GB"/>
          </a:p>
        </p:txBody>
      </p:sp>
      <p:sp>
        <p:nvSpPr>
          <p:cNvPr id="5" name="Substituent subsol 4">
            <a:extLst>
              <a:ext uri="{FF2B5EF4-FFF2-40B4-BE49-F238E27FC236}">
                <a16:creationId xmlns="" xmlns:a16="http://schemas.microsoft.com/office/drawing/2014/main" id="{09184BD7-D8C6-E74B-16D6-612F155886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ubstituent număr diapozitiv 5">
            <a:extLst>
              <a:ext uri="{FF2B5EF4-FFF2-40B4-BE49-F238E27FC236}">
                <a16:creationId xmlns="" xmlns:a16="http://schemas.microsoft.com/office/drawing/2014/main" id="{68EE1CA6-9C21-1FC4-A7AA-47DD98096B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6863B-DE22-417E-A431-88399324E6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8054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uă tipuri de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="" xmlns:a16="http://schemas.microsoft.com/office/drawing/2014/main" id="{23D66B79-DA07-6641-34FF-247E69E15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Faceți clic pentru a edita stilul de titlu coordonator</a:t>
            </a:r>
            <a:endParaRPr lang="en-GB"/>
          </a:p>
        </p:txBody>
      </p:sp>
      <p:sp>
        <p:nvSpPr>
          <p:cNvPr id="3" name="Substituent conținut 2">
            <a:extLst>
              <a:ext uri="{FF2B5EF4-FFF2-40B4-BE49-F238E27FC236}">
                <a16:creationId xmlns="" xmlns:a16="http://schemas.microsoft.com/office/drawing/2014/main" id="{96F8F71A-0985-91B0-F950-7620FA6F71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GB"/>
          </a:p>
        </p:txBody>
      </p:sp>
      <p:sp>
        <p:nvSpPr>
          <p:cNvPr id="4" name="Substituent conținut 3">
            <a:extLst>
              <a:ext uri="{FF2B5EF4-FFF2-40B4-BE49-F238E27FC236}">
                <a16:creationId xmlns="" xmlns:a16="http://schemas.microsoft.com/office/drawing/2014/main" id="{774BC104-F5E7-BCAA-F2AD-F4AB2513CD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GB"/>
          </a:p>
        </p:txBody>
      </p:sp>
      <p:sp>
        <p:nvSpPr>
          <p:cNvPr id="5" name="Substituent dată 4">
            <a:extLst>
              <a:ext uri="{FF2B5EF4-FFF2-40B4-BE49-F238E27FC236}">
                <a16:creationId xmlns="" xmlns:a16="http://schemas.microsoft.com/office/drawing/2014/main" id="{13034695-AF8E-7DE4-60FB-1722C29D87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E1A89-8399-4E58-A988-56897358A40B}" type="datetimeFigureOut">
              <a:rPr lang="en-GB" smtClean="0"/>
              <a:t>02/11/2022</a:t>
            </a:fld>
            <a:endParaRPr lang="en-GB"/>
          </a:p>
        </p:txBody>
      </p:sp>
      <p:sp>
        <p:nvSpPr>
          <p:cNvPr id="6" name="Substituent subsol 5">
            <a:extLst>
              <a:ext uri="{FF2B5EF4-FFF2-40B4-BE49-F238E27FC236}">
                <a16:creationId xmlns="" xmlns:a16="http://schemas.microsoft.com/office/drawing/2014/main" id="{11CF4B90-601C-A1EA-FA71-698EAD2780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ubstituent număr diapozitiv 6">
            <a:extLst>
              <a:ext uri="{FF2B5EF4-FFF2-40B4-BE49-F238E27FC236}">
                <a16:creationId xmlns="" xmlns:a16="http://schemas.microsoft.com/office/drawing/2014/main" id="{F2264E66-0899-B07E-CCC3-FA3D8F4962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6863B-DE22-417E-A431-88399324E6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1873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ț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="" xmlns:a16="http://schemas.microsoft.com/office/drawing/2014/main" id="{C347D6D2-2F6A-2807-984F-D5EB5E073B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o-RO"/>
              <a:t>Faceți clic pentru a edita stilul de titlu coordonator</a:t>
            </a:r>
            <a:endParaRPr lang="en-GB"/>
          </a:p>
        </p:txBody>
      </p:sp>
      <p:sp>
        <p:nvSpPr>
          <p:cNvPr id="3" name="Substituent text 2">
            <a:extLst>
              <a:ext uri="{FF2B5EF4-FFF2-40B4-BE49-F238E27FC236}">
                <a16:creationId xmlns="" xmlns:a16="http://schemas.microsoft.com/office/drawing/2014/main" id="{AF791445-A5E1-7554-302F-124AE3B784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4" name="Substituent conținut 3">
            <a:extLst>
              <a:ext uri="{FF2B5EF4-FFF2-40B4-BE49-F238E27FC236}">
                <a16:creationId xmlns="" xmlns:a16="http://schemas.microsoft.com/office/drawing/2014/main" id="{32790A1B-12AC-0F09-566E-879A7F20A8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GB"/>
          </a:p>
        </p:txBody>
      </p:sp>
      <p:sp>
        <p:nvSpPr>
          <p:cNvPr id="5" name="Substituent text 4">
            <a:extLst>
              <a:ext uri="{FF2B5EF4-FFF2-40B4-BE49-F238E27FC236}">
                <a16:creationId xmlns="" xmlns:a16="http://schemas.microsoft.com/office/drawing/2014/main" id="{32533744-80D6-0FFB-1901-33682382F9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6" name="Substituent conținut 5">
            <a:extLst>
              <a:ext uri="{FF2B5EF4-FFF2-40B4-BE49-F238E27FC236}">
                <a16:creationId xmlns="" xmlns:a16="http://schemas.microsoft.com/office/drawing/2014/main" id="{E0D27B24-0F79-D6A9-A739-496ED31F7EC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GB"/>
          </a:p>
        </p:txBody>
      </p:sp>
      <p:sp>
        <p:nvSpPr>
          <p:cNvPr id="7" name="Substituent dată 6">
            <a:extLst>
              <a:ext uri="{FF2B5EF4-FFF2-40B4-BE49-F238E27FC236}">
                <a16:creationId xmlns="" xmlns:a16="http://schemas.microsoft.com/office/drawing/2014/main" id="{585FD965-59F5-93AA-21AD-BB9CA40F65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E1A89-8399-4E58-A988-56897358A40B}" type="datetimeFigureOut">
              <a:rPr lang="en-GB" smtClean="0"/>
              <a:t>02/11/2022</a:t>
            </a:fld>
            <a:endParaRPr lang="en-GB"/>
          </a:p>
        </p:txBody>
      </p:sp>
      <p:sp>
        <p:nvSpPr>
          <p:cNvPr id="8" name="Substituent subsol 7">
            <a:extLst>
              <a:ext uri="{FF2B5EF4-FFF2-40B4-BE49-F238E27FC236}">
                <a16:creationId xmlns="" xmlns:a16="http://schemas.microsoft.com/office/drawing/2014/main" id="{4F68C2C6-7410-1B8B-AF04-9802D49312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ubstituent număr diapozitiv 8">
            <a:extLst>
              <a:ext uri="{FF2B5EF4-FFF2-40B4-BE49-F238E27FC236}">
                <a16:creationId xmlns="" xmlns:a16="http://schemas.microsoft.com/office/drawing/2014/main" id="{4C5D9B6E-5CAB-7EFB-40E7-BD1ABFD3CF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6863B-DE22-417E-A431-88399324E6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7972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Doar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="" xmlns:a16="http://schemas.microsoft.com/office/drawing/2014/main" id="{B04760CA-36EC-B146-11FD-CD6870D911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Faceți clic pentru a edita stilul de titlu coordonator</a:t>
            </a:r>
            <a:endParaRPr lang="en-GB"/>
          </a:p>
        </p:txBody>
      </p:sp>
      <p:sp>
        <p:nvSpPr>
          <p:cNvPr id="3" name="Substituent dată 2">
            <a:extLst>
              <a:ext uri="{FF2B5EF4-FFF2-40B4-BE49-F238E27FC236}">
                <a16:creationId xmlns="" xmlns:a16="http://schemas.microsoft.com/office/drawing/2014/main" id="{5AFC9432-D191-9AB9-A5D3-76D66A41DE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E1A89-8399-4E58-A988-56897358A40B}" type="datetimeFigureOut">
              <a:rPr lang="en-GB" smtClean="0"/>
              <a:t>02/11/2022</a:t>
            </a:fld>
            <a:endParaRPr lang="en-GB"/>
          </a:p>
        </p:txBody>
      </p:sp>
      <p:sp>
        <p:nvSpPr>
          <p:cNvPr id="4" name="Substituent subsol 3">
            <a:extLst>
              <a:ext uri="{FF2B5EF4-FFF2-40B4-BE49-F238E27FC236}">
                <a16:creationId xmlns="" xmlns:a16="http://schemas.microsoft.com/office/drawing/2014/main" id="{AE6C24AA-A5D2-A374-E7FB-62BB26FCCF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ubstituent număr diapozitiv 4">
            <a:extLst>
              <a:ext uri="{FF2B5EF4-FFF2-40B4-BE49-F238E27FC236}">
                <a16:creationId xmlns="" xmlns:a16="http://schemas.microsoft.com/office/drawing/2014/main" id="{81E02255-EE3E-CC4B-253D-7B524B2706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6863B-DE22-417E-A431-88399324E6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6948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Necomple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dată 1">
            <a:extLst>
              <a:ext uri="{FF2B5EF4-FFF2-40B4-BE49-F238E27FC236}">
                <a16:creationId xmlns="" xmlns:a16="http://schemas.microsoft.com/office/drawing/2014/main" id="{ECD9819F-B611-B8D7-DA03-0956ADBFAA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E1A89-8399-4E58-A988-56897358A40B}" type="datetimeFigureOut">
              <a:rPr lang="en-GB" smtClean="0"/>
              <a:t>02/11/2022</a:t>
            </a:fld>
            <a:endParaRPr lang="en-GB"/>
          </a:p>
        </p:txBody>
      </p:sp>
      <p:sp>
        <p:nvSpPr>
          <p:cNvPr id="3" name="Substituent subsol 2">
            <a:extLst>
              <a:ext uri="{FF2B5EF4-FFF2-40B4-BE49-F238E27FC236}">
                <a16:creationId xmlns="" xmlns:a16="http://schemas.microsoft.com/office/drawing/2014/main" id="{50C1EF86-7B73-5A32-80AB-56C687CC91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ubstituent număr diapozitiv 3">
            <a:extLst>
              <a:ext uri="{FF2B5EF4-FFF2-40B4-BE49-F238E27FC236}">
                <a16:creationId xmlns="" xmlns:a16="http://schemas.microsoft.com/office/drawing/2014/main" id="{33F28F6C-CF94-51EE-26CD-03616CDD5A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6863B-DE22-417E-A431-88399324E6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890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ținut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="" xmlns:a16="http://schemas.microsoft.com/office/drawing/2014/main" id="{D76577D6-70CB-EC5A-12C7-EC4306B208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o-RO"/>
              <a:t>Faceți clic pentru a edita stilul de titlu coordonator</a:t>
            </a:r>
            <a:endParaRPr lang="en-GB"/>
          </a:p>
        </p:txBody>
      </p:sp>
      <p:sp>
        <p:nvSpPr>
          <p:cNvPr id="3" name="Substituent conținut 2">
            <a:extLst>
              <a:ext uri="{FF2B5EF4-FFF2-40B4-BE49-F238E27FC236}">
                <a16:creationId xmlns="" xmlns:a16="http://schemas.microsoft.com/office/drawing/2014/main" id="{297BF304-F596-17FB-D76E-43CE617539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GB"/>
          </a:p>
        </p:txBody>
      </p:sp>
      <p:sp>
        <p:nvSpPr>
          <p:cNvPr id="4" name="Substituent text 3">
            <a:extLst>
              <a:ext uri="{FF2B5EF4-FFF2-40B4-BE49-F238E27FC236}">
                <a16:creationId xmlns="" xmlns:a16="http://schemas.microsoft.com/office/drawing/2014/main" id="{9A2D2F43-34D8-1E73-2B09-3856CD5989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5" name="Substituent dată 4">
            <a:extLst>
              <a:ext uri="{FF2B5EF4-FFF2-40B4-BE49-F238E27FC236}">
                <a16:creationId xmlns="" xmlns:a16="http://schemas.microsoft.com/office/drawing/2014/main" id="{2569EC70-A9C1-0567-9108-76BD8024C7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E1A89-8399-4E58-A988-56897358A40B}" type="datetimeFigureOut">
              <a:rPr lang="en-GB" smtClean="0"/>
              <a:t>02/11/2022</a:t>
            </a:fld>
            <a:endParaRPr lang="en-GB"/>
          </a:p>
        </p:txBody>
      </p:sp>
      <p:sp>
        <p:nvSpPr>
          <p:cNvPr id="6" name="Substituent subsol 5">
            <a:extLst>
              <a:ext uri="{FF2B5EF4-FFF2-40B4-BE49-F238E27FC236}">
                <a16:creationId xmlns="" xmlns:a16="http://schemas.microsoft.com/office/drawing/2014/main" id="{900E8DD8-D27D-35E0-53DC-733182CA13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ubstituent număr diapozitiv 6">
            <a:extLst>
              <a:ext uri="{FF2B5EF4-FFF2-40B4-BE49-F238E27FC236}">
                <a16:creationId xmlns="" xmlns:a16="http://schemas.microsoft.com/office/drawing/2014/main" id="{1E3902E4-1385-758E-35A7-9B434540BC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6863B-DE22-417E-A431-88399324E6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1455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ine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="" xmlns:a16="http://schemas.microsoft.com/office/drawing/2014/main" id="{DACE6ACA-CEFA-873F-5B95-8436308FD2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o-RO"/>
              <a:t>Faceți clic pentru a edita stilul de titlu coordonator</a:t>
            </a:r>
            <a:endParaRPr lang="en-GB"/>
          </a:p>
        </p:txBody>
      </p:sp>
      <p:sp>
        <p:nvSpPr>
          <p:cNvPr id="3" name="Substituent imagine 2">
            <a:extLst>
              <a:ext uri="{FF2B5EF4-FFF2-40B4-BE49-F238E27FC236}">
                <a16:creationId xmlns="" xmlns:a16="http://schemas.microsoft.com/office/drawing/2014/main" id="{B7E6E32C-12A8-BE7E-423B-151A6AB2A9C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Substituent text 3">
            <a:extLst>
              <a:ext uri="{FF2B5EF4-FFF2-40B4-BE49-F238E27FC236}">
                <a16:creationId xmlns="" xmlns:a16="http://schemas.microsoft.com/office/drawing/2014/main" id="{55E6EDAC-B45B-5B0C-D496-0EA7500E2A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5" name="Substituent dată 4">
            <a:extLst>
              <a:ext uri="{FF2B5EF4-FFF2-40B4-BE49-F238E27FC236}">
                <a16:creationId xmlns="" xmlns:a16="http://schemas.microsoft.com/office/drawing/2014/main" id="{00988120-5D9C-9ACC-FD41-EF2BE9592A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E1A89-8399-4E58-A988-56897358A40B}" type="datetimeFigureOut">
              <a:rPr lang="en-GB" smtClean="0"/>
              <a:t>02/11/2022</a:t>
            </a:fld>
            <a:endParaRPr lang="en-GB"/>
          </a:p>
        </p:txBody>
      </p:sp>
      <p:sp>
        <p:nvSpPr>
          <p:cNvPr id="6" name="Substituent subsol 5">
            <a:extLst>
              <a:ext uri="{FF2B5EF4-FFF2-40B4-BE49-F238E27FC236}">
                <a16:creationId xmlns="" xmlns:a16="http://schemas.microsoft.com/office/drawing/2014/main" id="{3313B1A4-6323-E886-A428-EC550E90A2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ubstituent număr diapozitiv 6">
            <a:extLst>
              <a:ext uri="{FF2B5EF4-FFF2-40B4-BE49-F238E27FC236}">
                <a16:creationId xmlns="" xmlns:a16="http://schemas.microsoft.com/office/drawing/2014/main" id="{90D2F29C-53C6-DDB0-FEBC-93F830742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6863B-DE22-417E-A431-88399324E6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7994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titlu 1">
            <a:extLst>
              <a:ext uri="{FF2B5EF4-FFF2-40B4-BE49-F238E27FC236}">
                <a16:creationId xmlns="" xmlns:a16="http://schemas.microsoft.com/office/drawing/2014/main" id="{4D9DBA4A-3E6D-E65B-0D2E-252EC7F71E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o-RO"/>
              <a:t>Faceți clic pentru a edita stilul de titlu coordonator</a:t>
            </a:r>
            <a:endParaRPr lang="en-GB"/>
          </a:p>
        </p:txBody>
      </p:sp>
      <p:sp>
        <p:nvSpPr>
          <p:cNvPr id="3" name="Substituent text 2">
            <a:extLst>
              <a:ext uri="{FF2B5EF4-FFF2-40B4-BE49-F238E27FC236}">
                <a16:creationId xmlns="" xmlns:a16="http://schemas.microsoft.com/office/drawing/2014/main" id="{88AD30DE-BC55-90C7-DC2A-9B819CBFEE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GB"/>
          </a:p>
        </p:txBody>
      </p:sp>
      <p:sp>
        <p:nvSpPr>
          <p:cNvPr id="4" name="Substituent dată 3">
            <a:extLst>
              <a:ext uri="{FF2B5EF4-FFF2-40B4-BE49-F238E27FC236}">
                <a16:creationId xmlns="" xmlns:a16="http://schemas.microsoft.com/office/drawing/2014/main" id="{75733AE3-0D37-3D0D-26D6-5E3CCFE749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E1A89-8399-4E58-A988-56897358A40B}" type="datetimeFigureOut">
              <a:rPr lang="en-GB" smtClean="0"/>
              <a:t>02/11/2022</a:t>
            </a:fld>
            <a:endParaRPr lang="en-GB"/>
          </a:p>
        </p:txBody>
      </p:sp>
      <p:sp>
        <p:nvSpPr>
          <p:cNvPr id="5" name="Substituent subsol 4">
            <a:extLst>
              <a:ext uri="{FF2B5EF4-FFF2-40B4-BE49-F238E27FC236}">
                <a16:creationId xmlns="" xmlns:a16="http://schemas.microsoft.com/office/drawing/2014/main" id="{BC9DE519-65AD-F043-98AC-B078894A4DC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ubstituent număr diapozitiv 5">
            <a:extLst>
              <a:ext uri="{FF2B5EF4-FFF2-40B4-BE49-F238E27FC236}">
                <a16:creationId xmlns="" xmlns:a16="http://schemas.microsoft.com/office/drawing/2014/main" id="{C7D85C96-1323-38C0-6616-81339F3994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A6863B-DE22-417E-A431-88399324E6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5640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nofm.ro/chestionare/index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="" xmlns:a16="http://schemas.microsoft.com/office/drawing/2014/main" id="{8152C12C-702C-1943-2A82-D27034130A4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o-RO" b="1" dirty="0"/>
              <a:t>PROGNOZA PE TERMEN SCURT</a:t>
            </a:r>
            <a:endParaRPr lang="en-GB" b="1" dirty="0"/>
          </a:p>
        </p:txBody>
      </p:sp>
      <p:sp>
        <p:nvSpPr>
          <p:cNvPr id="3" name="Subtitlu 2">
            <a:extLst>
              <a:ext uri="{FF2B5EF4-FFF2-40B4-BE49-F238E27FC236}">
                <a16:creationId xmlns="" xmlns:a16="http://schemas.microsoft.com/office/drawing/2014/main" id="{523B04AB-2201-3A0A-2ED7-00FECC05781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02153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="" xmlns:a16="http://schemas.microsoft.com/office/drawing/2014/main" id="{46576F2C-6666-B647-9F4E-E83C270D44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o-RO" b="1" dirty="0" smtClean="0"/>
              <a:t>CINE IMPLEMENTEAZĂ ?</a:t>
            </a:r>
            <a:endParaRPr lang="en-GB" b="1" dirty="0"/>
          </a:p>
        </p:txBody>
      </p:sp>
      <p:sp>
        <p:nvSpPr>
          <p:cNvPr id="3" name="Substituent conținut 2">
            <a:extLst>
              <a:ext uri="{FF2B5EF4-FFF2-40B4-BE49-F238E27FC236}">
                <a16:creationId xmlns="" xmlns:a16="http://schemas.microsoft.com/office/drawing/2014/main" id="{FADD6BBE-740C-5D5F-3A21-495658CA87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o-RO" b="1" dirty="0" smtClean="0"/>
              <a:t>Toată </a:t>
            </a:r>
            <a:r>
              <a:rPr lang="ro-RO" b="1" dirty="0"/>
              <a:t>echipa de implementare </a:t>
            </a:r>
            <a:r>
              <a:rPr lang="ro-RO" b="1" dirty="0" smtClean="0"/>
              <a:t>județeană:</a:t>
            </a:r>
            <a:endParaRPr lang="ro-RO" b="1" dirty="0"/>
          </a:p>
          <a:p>
            <a:pPr algn="just"/>
            <a:r>
              <a:rPr lang="ro-RO" dirty="0" smtClean="0"/>
              <a:t>Experții relația </a:t>
            </a:r>
            <a:r>
              <a:rPr lang="ro-RO" dirty="0"/>
              <a:t>cu angajatorii minim 41 </a:t>
            </a:r>
            <a:r>
              <a:rPr lang="ro-RO" dirty="0" smtClean="0"/>
              <a:t>ore/lună</a:t>
            </a:r>
            <a:endParaRPr lang="ro-RO" dirty="0"/>
          </a:p>
          <a:p>
            <a:pPr algn="just"/>
            <a:r>
              <a:rPr lang="ro-RO" dirty="0" smtClean="0"/>
              <a:t>Coordonatorii - minim </a:t>
            </a:r>
            <a:r>
              <a:rPr lang="ro-RO" dirty="0"/>
              <a:t>41 </a:t>
            </a:r>
            <a:r>
              <a:rPr lang="ro-RO" dirty="0" smtClean="0"/>
              <a:t>ore/luna</a:t>
            </a:r>
            <a:r>
              <a:rPr lang="en-US" dirty="0" smtClean="0"/>
              <a:t> </a:t>
            </a:r>
            <a:r>
              <a:rPr lang="en-US" dirty="0"/>
              <a:t>– accent pe angajatori mijlocii </a:t>
            </a:r>
            <a:r>
              <a:rPr lang="ro-RO" dirty="0" smtClean="0"/>
              <a:t>ș</a:t>
            </a:r>
            <a:r>
              <a:rPr lang="en-US" dirty="0" smtClean="0"/>
              <a:t>i </a:t>
            </a:r>
            <a:r>
              <a:rPr lang="en-US" dirty="0"/>
              <a:t>mari (&gt;=50 </a:t>
            </a:r>
            <a:r>
              <a:rPr lang="en-US" dirty="0" smtClean="0"/>
              <a:t>salaria</a:t>
            </a:r>
            <a:r>
              <a:rPr lang="ro-RO" dirty="0" smtClean="0"/>
              <a:t>ț</a:t>
            </a:r>
            <a:r>
              <a:rPr lang="en-US" dirty="0" smtClean="0"/>
              <a:t>i</a:t>
            </a:r>
            <a:r>
              <a:rPr lang="en-US" dirty="0"/>
              <a:t>)</a:t>
            </a:r>
            <a:endParaRPr lang="ro-RO" dirty="0"/>
          </a:p>
          <a:p>
            <a:pPr algn="just"/>
            <a:r>
              <a:rPr lang="ro-RO" dirty="0" smtClean="0"/>
              <a:t>Experții </a:t>
            </a:r>
            <a:r>
              <a:rPr lang="ro-RO" dirty="0"/>
              <a:t>analiza </a:t>
            </a:r>
            <a:r>
              <a:rPr lang="ro-RO" dirty="0" smtClean="0"/>
              <a:t>și prognoză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62142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="" xmlns:a16="http://schemas.microsoft.com/office/drawing/2014/main" id="{FA7EBFA3-CD1A-BFEB-F1BA-3D456478A2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LIVRABILE </a:t>
            </a:r>
            <a:endParaRPr lang="en-GB" b="1" dirty="0"/>
          </a:p>
        </p:txBody>
      </p:sp>
      <p:sp>
        <p:nvSpPr>
          <p:cNvPr id="3" name="Substituent conținut 2">
            <a:extLst>
              <a:ext uri="{FF2B5EF4-FFF2-40B4-BE49-F238E27FC236}">
                <a16:creationId xmlns="" xmlns:a16="http://schemas.microsoft.com/office/drawing/2014/main" id="{A418B83A-3B8C-2C97-93C3-9DE4C23BCA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E</a:t>
            </a:r>
            <a:r>
              <a:rPr lang="ro-RO" dirty="0" smtClean="0"/>
              <a:t>-</a:t>
            </a:r>
            <a:r>
              <a:rPr lang="en-US" dirty="0" smtClean="0"/>
              <a:t>mailuri </a:t>
            </a:r>
            <a:r>
              <a:rPr lang="en-US" dirty="0"/>
              <a:t>transmise – colectiv sau individual</a:t>
            </a:r>
          </a:p>
          <a:p>
            <a:pPr algn="just"/>
            <a:r>
              <a:rPr lang="en-US" dirty="0"/>
              <a:t>Lista angajatori </a:t>
            </a:r>
            <a:r>
              <a:rPr lang="en-US" dirty="0" smtClean="0"/>
              <a:t>contacta</a:t>
            </a:r>
            <a:r>
              <a:rPr lang="ro-RO" dirty="0" smtClean="0"/>
              <a:t>ț</a:t>
            </a:r>
            <a:r>
              <a:rPr lang="en-US" dirty="0" smtClean="0"/>
              <a:t>i </a:t>
            </a:r>
            <a:r>
              <a:rPr lang="en-US" dirty="0"/>
              <a:t>conform modelului anterior deja transmis – contactare </a:t>
            </a:r>
            <a:r>
              <a:rPr lang="en-US" dirty="0" smtClean="0"/>
              <a:t>telefonic</a:t>
            </a:r>
            <a:r>
              <a:rPr lang="ro-RO" dirty="0" smtClean="0"/>
              <a:t>ă</a:t>
            </a:r>
            <a:r>
              <a:rPr lang="en-US" dirty="0" smtClean="0"/>
              <a:t> </a:t>
            </a:r>
            <a:r>
              <a:rPr lang="en-US" dirty="0"/>
              <a:t>sau </a:t>
            </a:r>
            <a:r>
              <a:rPr lang="en-US" dirty="0" smtClean="0"/>
              <a:t>personal</a:t>
            </a:r>
            <a:r>
              <a:rPr lang="ro-RO" dirty="0" smtClean="0"/>
              <a:t>ă</a:t>
            </a:r>
            <a:endParaRPr lang="en-US" dirty="0"/>
          </a:p>
          <a:p>
            <a:pPr algn="just"/>
            <a:r>
              <a:rPr lang="en-US" dirty="0"/>
              <a:t>Lista angajatorilor care au </a:t>
            </a:r>
            <a:r>
              <a:rPr lang="en-US" dirty="0" smtClean="0"/>
              <a:t>r</a:t>
            </a:r>
            <a:r>
              <a:rPr lang="ro-RO" dirty="0" smtClean="0"/>
              <a:t>ă</a:t>
            </a:r>
            <a:r>
              <a:rPr lang="en-US" dirty="0" smtClean="0"/>
              <a:t>spuns </a:t>
            </a:r>
            <a:r>
              <a:rPr lang="en-US" dirty="0"/>
              <a:t>la chestionare</a:t>
            </a:r>
          </a:p>
          <a:p>
            <a:pPr algn="just"/>
            <a:r>
              <a:rPr lang="en-US" dirty="0"/>
              <a:t>Documentul privind prognoza – pentru expertul </a:t>
            </a:r>
            <a:r>
              <a:rPr lang="en-US" dirty="0" smtClean="0"/>
              <a:t>analiz</a:t>
            </a:r>
            <a:r>
              <a:rPr lang="ro-RO" dirty="0" smtClean="0"/>
              <a:t>ă</a:t>
            </a:r>
            <a:r>
              <a:rPr lang="en-US" dirty="0" smtClean="0"/>
              <a:t> </a:t>
            </a:r>
            <a:r>
              <a:rPr lang="ro-RO" dirty="0"/>
              <a:t>ș</a:t>
            </a:r>
            <a:r>
              <a:rPr lang="en-US" dirty="0" smtClean="0"/>
              <a:t>i prognoz</a:t>
            </a:r>
            <a:r>
              <a:rPr lang="ro-RO" smtClean="0"/>
              <a:t>ă,</a:t>
            </a:r>
            <a:r>
              <a:rPr lang="en-US" smtClean="0"/>
              <a:t> </a:t>
            </a:r>
            <a:r>
              <a:rPr lang="en-US" dirty="0"/>
              <a:t>respectiv coordonator </a:t>
            </a:r>
          </a:p>
          <a:p>
            <a:endParaRPr 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3382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="" xmlns:a16="http://schemas.microsoft.com/office/drawing/2014/main" id="{9B5CE86A-B394-C809-9437-FE787D7D79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o-RO" b="1" dirty="0"/>
              <a:t>NECESITATE</a:t>
            </a:r>
            <a:endParaRPr lang="en-GB" b="1" dirty="0"/>
          </a:p>
        </p:txBody>
      </p:sp>
      <p:sp>
        <p:nvSpPr>
          <p:cNvPr id="3" name="Substituent conținut 2">
            <a:extLst>
              <a:ext uri="{FF2B5EF4-FFF2-40B4-BE49-F238E27FC236}">
                <a16:creationId xmlns="" xmlns:a16="http://schemas.microsoft.com/office/drawing/2014/main" id="{9C15A758-65A1-C5C5-80B5-9B9DDFF371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o-RO" dirty="0"/>
              <a:t>INDICATOR IN CADRUL POCU (PROGRAMULUI </a:t>
            </a:r>
            <a:r>
              <a:rPr lang="ro-RO" dirty="0" smtClean="0"/>
              <a:t>OPERA</a:t>
            </a:r>
            <a:r>
              <a:rPr lang="ro-RO" dirty="0"/>
              <a:t>Ț</a:t>
            </a:r>
            <a:r>
              <a:rPr lang="ro-RO" dirty="0" smtClean="0"/>
              <a:t>IONAL</a:t>
            </a:r>
            <a:r>
              <a:rPr lang="ro-RO" dirty="0"/>
              <a:t>)</a:t>
            </a:r>
          </a:p>
          <a:p>
            <a:pPr algn="just"/>
            <a:r>
              <a:rPr lang="ro-RO" dirty="0"/>
              <a:t>INDICATOR IN CADRUL PROIECTULUI</a:t>
            </a:r>
          </a:p>
          <a:p>
            <a:pPr algn="just"/>
            <a:r>
              <a:rPr lang="ro-RO" dirty="0" smtClean="0"/>
              <a:t>CONDIȚIONALITATE FAVORIZANTĂ </a:t>
            </a:r>
            <a:r>
              <a:rPr lang="ro-RO" dirty="0"/>
              <a:t>– NICI UN PROIECT NU VA PUTEA FI DEMARAT </a:t>
            </a:r>
            <a:r>
              <a:rPr lang="ro-RO" dirty="0" smtClean="0"/>
              <a:t>FĂRA </a:t>
            </a:r>
            <a:r>
              <a:rPr lang="ro-RO" dirty="0"/>
              <a:t>INDEPLINIREA </a:t>
            </a:r>
            <a:r>
              <a:rPr lang="ro-RO" dirty="0" smtClean="0"/>
              <a:t>CONDITIONALITĂȚII </a:t>
            </a:r>
            <a:r>
              <a:rPr lang="ro-RO" dirty="0"/>
              <a:t>PE </a:t>
            </a:r>
            <a:r>
              <a:rPr lang="ro-RO" dirty="0" smtClean="0"/>
              <a:t>NOUA PERIOADĂ </a:t>
            </a:r>
            <a:r>
              <a:rPr lang="ro-RO" dirty="0"/>
              <a:t>DE PROGRAMARE</a:t>
            </a:r>
          </a:p>
          <a:p>
            <a:pPr algn="just"/>
            <a:r>
              <a:rPr lang="ro-RO" dirty="0"/>
              <a:t>PRINCIPAL INSTRUMENT IN FUNDAMENTAREA PLANULUI DE FORMARE </a:t>
            </a:r>
            <a:r>
              <a:rPr lang="ro-RO" dirty="0" smtClean="0"/>
              <a:t>PROFESIONALĂ </a:t>
            </a:r>
            <a:r>
              <a:rPr lang="ro-RO" dirty="0"/>
              <a:t>A </a:t>
            </a:r>
            <a:r>
              <a:rPr lang="ro-RO" dirty="0" smtClean="0"/>
              <a:t>ȘOMERILOR </a:t>
            </a:r>
            <a:r>
              <a:rPr lang="ro-RO" dirty="0"/>
              <a:t>PE ANUL VIITOR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69411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="" xmlns:a16="http://schemas.microsoft.com/office/drawing/2014/main" id="{E392C65C-C7A3-AC23-16D8-36665521C3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o-RO" b="1" dirty="0"/>
              <a:t>PERIOADA DE REALIZARE</a:t>
            </a:r>
            <a:endParaRPr lang="en-GB" b="1" dirty="0"/>
          </a:p>
        </p:txBody>
      </p:sp>
      <p:sp>
        <p:nvSpPr>
          <p:cNvPr id="3" name="Substituent conținut 2">
            <a:extLst>
              <a:ext uri="{FF2B5EF4-FFF2-40B4-BE49-F238E27FC236}">
                <a16:creationId xmlns="" xmlns:a16="http://schemas.microsoft.com/office/drawing/2014/main" id="{B71B27FB-FCB3-0476-621F-640891E632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o-RO" b="1" dirty="0"/>
              <a:t>SEPTEMBRIE – 31.10.2022 </a:t>
            </a:r>
          </a:p>
          <a:p>
            <a:pPr algn="just"/>
            <a:r>
              <a:rPr lang="ro-RO" dirty="0" smtClean="0"/>
              <a:t>1200 + </a:t>
            </a:r>
            <a:r>
              <a:rPr lang="ro-RO" dirty="0"/>
              <a:t>ANGAJATORI </a:t>
            </a:r>
            <a:r>
              <a:rPr lang="ro-RO" dirty="0" smtClean="0"/>
              <a:t>RESPONDENȚI </a:t>
            </a:r>
            <a:r>
              <a:rPr lang="ro-RO" dirty="0"/>
              <a:t>DIN MEDIUL PRIVAT CHESTIONAT </a:t>
            </a:r>
          </a:p>
          <a:p>
            <a:pPr algn="just"/>
            <a:r>
              <a:rPr lang="ro-RO" dirty="0"/>
              <a:t>ACCENT PE ANGAJATORI CU CEL </a:t>
            </a:r>
            <a:r>
              <a:rPr lang="ro-RO" dirty="0" smtClean="0"/>
              <a:t>PUȚIN </a:t>
            </a:r>
            <a:r>
              <a:rPr lang="ro-RO" dirty="0"/>
              <a:t>10 </a:t>
            </a:r>
            <a:r>
              <a:rPr lang="ro-RO" dirty="0" smtClean="0"/>
              <a:t>SALARIAȚI</a:t>
            </a:r>
            <a:endParaRPr lang="ro-RO" dirty="0"/>
          </a:p>
          <a:p>
            <a:pPr algn="just"/>
            <a:r>
              <a:rPr lang="ro-RO" dirty="0"/>
              <a:t>SUPLIMENTAR ANGAJATORI DE </a:t>
            </a:r>
            <a:r>
              <a:rPr lang="ro-RO" dirty="0" smtClean="0"/>
              <a:t>SECTORUL DE STAT</a:t>
            </a:r>
            <a:r>
              <a:rPr lang="en-US" dirty="0" smtClean="0"/>
              <a:t>:</a:t>
            </a:r>
            <a:r>
              <a:rPr lang="ro-RO" dirty="0" smtClean="0"/>
              <a:t> </a:t>
            </a:r>
            <a:r>
              <a:rPr lang="ro-RO" b="1" dirty="0"/>
              <a:t>SPITALELE, LICEELE, </a:t>
            </a:r>
            <a:r>
              <a:rPr lang="ro-RO" b="1" dirty="0" smtClean="0"/>
              <a:t>UNIVERSITĂȚILE</a:t>
            </a:r>
            <a:r>
              <a:rPr lang="ro-RO" b="1" dirty="0"/>
              <a:t>, </a:t>
            </a:r>
            <a:r>
              <a:rPr lang="ro-RO" b="1" dirty="0" smtClean="0"/>
              <a:t>PRIMĂRIILE </a:t>
            </a:r>
            <a:r>
              <a:rPr lang="ro-RO" b="1" dirty="0"/>
              <a:t>DE </a:t>
            </a:r>
            <a:r>
              <a:rPr lang="ro-RO" b="1" dirty="0" smtClean="0"/>
              <a:t>ORAȘE ȘI </a:t>
            </a:r>
            <a:r>
              <a:rPr lang="ro-RO" b="1" dirty="0"/>
              <a:t>MUNICIPII, </a:t>
            </a:r>
            <a:r>
              <a:rPr lang="ro-RO" b="1" dirty="0" smtClean="0"/>
              <a:t>CONSILIUL JUDEȚEAN</a:t>
            </a:r>
            <a:r>
              <a:rPr lang="ro-RO" b="1" dirty="0"/>
              <a:t>, DGASPC, </a:t>
            </a:r>
            <a:r>
              <a:rPr lang="ro-RO" b="1" dirty="0" smtClean="0"/>
              <a:t>SOC. </a:t>
            </a:r>
            <a:r>
              <a:rPr lang="ro-RO" b="1" dirty="0"/>
              <a:t>DE </a:t>
            </a:r>
            <a:r>
              <a:rPr lang="ro-RO" b="1" dirty="0" smtClean="0"/>
              <a:t>GOSP. COMUNALĂ </a:t>
            </a:r>
            <a:r>
              <a:rPr lang="ro-RO" b="1" dirty="0"/>
              <a:t>SAU DE TRANSPORT PUBLIC</a:t>
            </a:r>
          </a:p>
          <a:p>
            <a:pPr algn="just"/>
            <a:r>
              <a:rPr lang="ro-RO" dirty="0"/>
              <a:t>MINIM 30-33% DIN </a:t>
            </a:r>
            <a:r>
              <a:rPr lang="ro-RO" dirty="0" smtClean="0"/>
              <a:t>NUMĂRUL </a:t>
            </a:r>
            <a:r>
              <a:rPr lang="ro-RO" dirty="0"/>
              <a:t>DE </a:t>
            </a:r>
            <a:r>
              <a:rPr lang="ro-RO" dirty="0" smtClean="0"/>
              <a:t>SALARIAȚI </a:t>
            </a:r>
            <a:r>
              <a:rPr lang="ro-RO" dirty="0"/>
              <a:t>LA NIVELUL </a:t>
            </a:r>
            <a:r>
              <a:rPr lang="ro-RO" dirty="0" smtClean="0"/>
              <a:t>JUDEȚULUI SĂ </a:t>
            </a:r>
            <a:r>
              <a:rPr lang="ro-RO" dirty="0"/>
              <a:t>FIE </a:t>
            </a:r>
            <a:r>
              <a:rPr lang="ro-RO" dirty="0" smtClean="0"/>
              <a:t>REPREZENTAȚI </a:t>
            </a:r>
            <a:r>
              <a:rPr lang="ro-RO" dirty="0"/>
              <a:t>DE ANGAJATORII </a:t>
            </a:r>
            <a:r>
              <a:rPr lang="ro-RO" dirty="0" smtClean="0"/>
              <a:t>RESPONDENȚI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06945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="" xmlns:a16="http://schemas.microsoft.com/office/drawing/2014/main" id="{B59C3554-3F82-70AF-8DF9-C9E6A3C164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GRAFIC REALIZARE</a:t>
            </a:r>
            <a:endParaRPr lang="en-GB" b="1" dirty="0"/>
          </a:p>
        </p:txBody>
      </p:sp>
      <p:sp>
        <p:nvSpPr>
          <p:cNvPr id="3" name="Substituent conținut 2">
            <a:extLst>
              <a:ext uri="{FF2B5EF4-FFF2-40B4-BE49-F238E27FC236}">
                <a16:creationId xmlns="" xmlns:a16="http://schemas.microsoft.com/office/drawing/2014/main" id="{66B27C6B-13F5-875D-089F-D33BE4CA8F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Luni </a:t>
            </a:r>
            <a:r>
              <a:rPr lang="en-US" dirty="0" smtClean="0"/>
              <a:t>12.09.2022 transmitere e</a:t>
            </a:r>
            <a:r>
              <a:rPr lang="ro-RO" dirty="0" smtClean="0"/>
              <a:t>-</a:t>
            </a:r>
            <a:r>
              <a:rPr lang="en-US" dirty="0" smtClean="0"/>
              <a:t>mail</a:t>
            </a:r>
            <a:r>
              <a:rPr lang="en-US" dirty="0"/>
              <a:t>, comunicat de presa pe facebook, pe </a:t>
            </a:r>
            <a:r>
              <a:rPr lang="en-US" dirty="0" smtClean="0"/>
              <a:t>site</a:t>
            </a:r>
            <a:r>
              <a:rPr lang="ro-RO" dirty="0" smtClean="0"/>
              <a:t>-</a:t>
            </a:r>
            <a:r>
              <a:rPr lang="en-US" dirty="0" smtClean="0"/>
              <a:t>ul agen</a:t>
            </a:r>
            <a:r>
              <a:rPr lang="ro-RO" dirty="0" smtClean="0"/>
              <a:t>ț</a:t>
            </a:r>
            <a:r>
              <a:rPr lang="en-US" dirty="0" smtClean="0"/>
              <a:t>iei</a:t>
            </a:r>
            <a:r>
              <a:rPr lang="en-US" dirty="0"/>
              <a:t>.</a:t>
            </a:r>
          </a:p>
          <a:p>
            <a:r>
              <a:rPr lang="en-US" dirty="0" smtClean="0"/>
              <a:t>mar</a:t>
            </a:r>
            <a:r>
              <a:rPr lang="ro-RO" dirty="0" smtClean="0"/>
              <a:t>ț</a:t>
            </a:r>
            <a:r>
              <a:rPr lang="en-US" dirty="0" smtClean="0"/>
              <a:t>i </a:t>
            </a:r>
            <a:r>
              <a:rPr lang="ro-RO" dirty="0" smtClean="0"/>
              <a:t>ș</a:t>
            </a:r>
            <a:r>
              <a:rPr lang="en-US" dirty="0" smtClean="0"/>
              <a:t>i </a:t>
            </a:r>
            <a:r>
              <a:rPr lang="en-US" dirty="0"/>
              <a:t>miercuri se </a:t>
            </a:r>
            <a:r>
              <a:rPr lang="en-US" dirty="0" smtClean="0"/>
              <a:t>lucreaz</a:t>
            </a:r>
            <a:r>
              <a:rPr lang="ro-RO" dirty="0" smtClean="0"/>
              <a:t>ă</a:t>
            </a:r>
            <a:r>
              <a:rPr lang="en-US" dirty="0" smtClean="0"/>
              <a:t> </a:t>
            </a:r>
            <a:r>
              <a:rPr lang="ro-RO" dirty="0" smtClean="0"/>
              <a:t>î</a:t>
            </a:r>
            <a:r>
              <a:rPr lang="en-US" dirty="0" smtClean="0"/>
              <a:t>nc</a:t>
            </a:r>
            <a:r>
              <a:rPr lang="ro-RO" dirty="0" smtClean="0"/>
              <a:t>ă</a:t>
            </a:r>
            <a:r>
              <a:rPr lang="en-US" dirty="0" smtClean="0"/>
              <a:t> </a:t>
            </a:r>
            <a:r>
              <a:rPr lang="en-US" dirty="0"/>
              <a:t>la finalizarea analizei </a:t>
            </a:r>
            <a:r>
              <a:rPr lang="en-US" dirty="0" smtClean="0"/>
              <a:t>pie</a:t>
            </a:r>
            <a:r>
              <a:rPr lang="ro-RO" dirty="0"/>
              <a:t>ț</a:t>
            </a:r>
            <a:r>
              <a:rPr lang="en-US" dirty="0" smtClean="0"/>
              <a:t>ei </a:t>
            </a:r>
            <a:r>
              <a:rPr lang="en-US" dirty="0"/>
              <a:t>muncii acolo unde este </a:t>
            </a:r>
            <a:r>
              <a:rPr lang="en-US" dirty="0" smtClean="0"/>
              <a:t>necesar</a:t>
            </a:r>
            <a:endParaRPr lang="en-US" dirty="0"/>
          </a:p>
          <a:p>
            <a:r>
              <a:rPr lang="en-US" dirty="0"/>
              <a:t>Joi 15.09.2022 se </a:t>
            </a:r>
            <a:r>
              <a:rPr lang="ro-RO" dirty="0" smtClean="0"/>
              <a:t>î</a:t>
            </a:r>
            <a:r>
              <a:rPr lang="en-US" dirty="0" smtClean="0"/>
              <a:t>ncepe </a:t>
            </a:r>
            <a:r>
              <a:rPr lang="en-US" dirty="0"/>
              <a:t>contactarea </a:t>
            </a:r>
            <a:r>
              <a:rPr lang="ro-RO" dirty="0" smtClean="0"/>
              <a:t>t</a:t>
            </a:r>
            <a:r>
              <a:rPr lang="en-US" dirty="0" smtClean="0"/>
              <a:t>elefonic</a:t>
            </a:r>
            <a:r>
              <a:rPr lang="ro-RO" dirty="0" smtClean="0"/>
              <a:t>ă</a:t>
            </a:r>
            <a:r>
              <a:rPr lang="en-US" dirty="0" smtClean="0"/>
              <a:t> </a:t>
            </a:r>
            <a:r>
              <a:rPr lang="en-US" dirty="0"/>
              <a:t>a angajatorilor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21552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="" xmlns:a16="http://schemas.microsoft.com/office/drawing/2014/main" id="{00FBE4E4-2117-8B11-F4EB-7E22AD0AE7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o-RO" b="1" dirty="0"/>
              <a:t>CUM</a:t>
            </a:r>
            <a:endParaRPr lang="en-GB" b="1" dirty="0"/>
          </a:p>
        </p:txBody>
      </p:sp>
      <p:sp>
        <p:nvSpPr>
          <p:cNvPr id="3" name="Substituent conținut 2">
            <a:extLst>
              <a:ext uri="{FF2B5EF4-FFF2-40B4-BE49-F238E27FC236}">
                <a16:creationId xmlns="" xmlns:a16="http://schemas.microsoft.com/office/drawing/2014/main" id="{89F08199-CF17-5C72-D882-F57F080B50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o-RO" dirty="0"/>
              <a:t>ON </a:t>
            </a:r>
            <a:r>
              <a:rPr lang="ro-RO" dirty="0" smtClean="0"/>
              <a:t>- LINE </a:t>
            </a:r>
            <a:r>
              <a:rPr lang="ro-RO" dirty="0">
                <a:hlinkClick r:id="rId2"/>
              </a:rPr>
              <a:t>www.anofm.ro/chestionare/index.html</a:t>
            </a:r>
            <a:endParaRPr lang="ro-RO" dirty="0"/>
          </a:p>
          <a:p>
            <a:pPr algn="just"/>
            <a:r>
              <a:rPr lang="ro-RO" dirty="0"/>
              <a:t>Autentificare cu contul </a:t>
            </a:r>
            <a:r>
              <a:rPr lang="ro-RO" dirty="0" smtClean="0"/>
              <a:t>SEMM </a:t>
            </a:r>
            <a:r>
              <a:rPr lang="ro-RO" dirty="0"/>
              <a:t>sau </a:t>
            </a:r>
            <a:r>
              <a:rPr lang="ro-RO" dirty="0" smtClean="0"/>
              <a:t>dacă </a:t>
            </a:r>
            <a:r>
              <a:rPr lang="ro-RO" dirty="0"/>
              <a:t>nu au cu index </a:t>
            </a:r>
            <a:r>
              <a:rPr lang="ro-RO" dirty="0" smtClean="0"/>
              <a:t>ANAF </a:t>
            </a:r>
            <a:r>
              <a:rPr lang="ro-RO" dirty="0"/>
              <a:t>D112 IUNIE 2022</a:t>
            </a:r>
          </a:p>
          <a:p>
            <a:pPr algn="just"/>
            <a:r>
              <a:rPr lang="ro-RO" dirty="0" smtClean="0"/>
              <a:t>Maxim </a:t>
            </a:r>
            <a:r>
              <a:rPr lang="ro-RO" dirty="0"/>
              <a:t>16 </a:t>
            </a:r>
            <a:r>
              <a:rPr lang="ro-RO" dirty="0" smtClean="0"/>
              <a:t>întrebări</a:t>
            </a:r>
            <a:endParaRPr lang="ro-RO" dirty="0"/>
          </a:p>
          <a:p>
            <a:pPr algn="just"/>
            <a:r>
              <a:rPr lang="ro-RO" dirty="0" smtClean="0"/>
              <a:t>Estimăm </a:t>
            </a:r>
            <a:r>
              <a:rPr lang="ro-RO" dirty="0"/>
              <a:t>ca </a:t>
            </a:r>
            <a:r>
              <a:rPr lang="ro-RO" dirty="0" smtClean="0"/>
              <a:t>jumătate </a:t>
            </a:r>
            <a:r>
              <a:rPr lang="ro-RO" dirty="0"/>
              <a:t>din </a:t>
            </a:r>
            <a:r>
              <a:rPr lang="ro-RO" dirty="0" smtClean="0"/>
              <a:t>respondenți </a:t>
            </a:r>
            <a:r>
              <a:rPr lang="ro-RO" dirty="0"/>
              <a:t>vor </a:t>
            </a:r>
            <a:r>
              <a:rPr lang="ro-RO" dirty="0" smtClean="0"/>
              <a:t>răspunde </a:t>
            </a:r>
            <a:r>
              <a:rPr lang="ro-RO" dirty="0"/>
              <a:t>la maxim</a:t>
            </a:r>
            <a:r>
              <a:rPr lang="en-US" dirty="0"/>
              <a:t> </a:t>
            </a:r>
            <a:r>
              <a:rPr lang="ro-RO" dirty="0"/>
              <a:t>7 din care pentru 2 nu vor trebuie </a:t>
            </a:r>
            <a:r>
              <a:rPr lang="ro-RO" dirty="0" smtClean="0"/>
              <a:t>să </a:t>
            </a:r>
            <a:r>
              <a:rPr lang="ro-RO" dirty="0"/>
              <a:t>dea nici </a:t>
            </a:r>
            <a:r>
              <a:rPr lang="ro-RO" dirty="0" smtClean="0"/>
              <a:t>măcăr </a:t>
            </a:r>
            <a:r>
              <a:rPr lang="ro-RO" dirty="0"/>
              <a:t>un click</a:t>
            </a:r>
          </a:p>
          <a:p>
            <a:pPr algn="just"/>
            <a:r>
              <a:rPr lang="ro-RO" dirty="0"/>
              <a:t>20% la maxim 10 </a:t>
            </a:r>
            <a:r>
              <a:rPr lang="ro-RO" dirty="0" smtClean="0"/>
              <a:t>întrebări</a:t>
            </a:r>
            <a:endParaRPr lang="ro-RO" dirty="0"/>
          </a:p>
          <a:p>
            <a:pPr algn="just"/>
            <a:r>
              <a:rPr lang="ro-RO" dirty="0"/>
              <a:t>20% la maxim 13 </a:t>
            </a:r>
            <a:r>
              <a:rPr lang="ro-RO" dirty="0" smtClean="0"/>
              <a:t>întrebări</a:t>
            </a:r>
            <a:endParaRPr lang="ro-RO" dirty="0"/>
          </a:p>
          <a:p>
            <a:pPr algn="just"/>
            <a:r>
              <a:rPr lang="ro-RO" dirty="0"/>
              <a:t>10% la maxim 16 </a:t>
            </a:r>
            <a:r>
              <a:rPr lang="ro-RO" dirty="0" smtClean="0"/>
              <a:t>întrebări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85686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="" xmlns:a16="http://schemas.microsoft.com/office/drawing/2014/main" id="{2CD85B9B-FDF6-B81F-646D-B38F5204A9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o-RO" b="1" dirty="0" smtClean="0"/>
              <a:t>CE INTREBĂM ?</a:t>
            </a:r>
            <a:endParaRPr lang="en-GB" b="1" dirty="0"/>
          </a:p>
        </p:txBody>
      </p:sp>
      <p:sp>
        <p:nvSpPr>
          <p:cNvPr id="3" name="Substituent conținut 2">
            <a:extLst>
              <a:ext uri="{FF2B5EF4-FFF2-40B4-BE49-F238E27FC236}">
                <a16:creationId xmlns="" xmlns:a16="http://schemas.microsoft.com/office/drawing/2014/main" id="{59E0A2B2-9F09-2D64-66BE-C000D4631E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ro-RO" dirty="0" smtClean="0"/>
              <a:t>Dacă </a:t>
            </a:r>
            <a:r>
              <a:rPr lang="ro-RO" dirty="0"/>
              <a:t>vor realiza </a:t>
            </a:r>
            <a:r>
              <a:rPr lang="ro-RO" dirty="0" smtClean="0"/>
              <a:t>angăjari </a:t>
            </a:r>
            <a:r>
              <a:rPr lang="ro-RO" dirty="0"/>
              <a:t>(orice fel de angajari) </a:t>
            </a:r>
            <a:r>
              <a:rPr lang="ro-RO" dirty="0" smtClean="0"/>
              <a:t>în </a:t>
            </a:r>
            <a:r>
              <a:rPr lang="ro-RO" dirty="0"/>
              <a:t>2023</a:t>
            </a:r>
          </a:p>
          <a:p>
            <a:pPr algn="just"/>
            <a:r>
              <a:rPr lang="ro-RO" dirty="0" smtClean="0"/>
              <a:t>Dacă </a:t>
            </a:r>
            <a:r>
              <a:rPr lang="ro-RO" b="1" dirty="0" smtClean="0"/>
              <a:t>DA</a:t>
            </a:r>
            <a:r>
              <a:rPr lang="ro-RO" dirty="0" smtClean="0"/>
              <a:t> - în </a:t>
            </a:r>
            <a:r>
              <a:rPr lang="ro-RO" dirty="0"/>
              <a:t>ce </a:t>
            </a:r>
            <a:r>
              <a:rPr lang="ro-RO" dirty="0" smtClean="0"/>
              <a:t>ocupații </a:t>
            </a:r>
            <a:r>
              <a:rPr lang="ro-RO" dirty="0"/>
              <a:t>(primele 3 ne </a:t>
            </a:r>
            <a:r>
              <a:rPr lang="ro-RO" dirty="0" smtClean="0"/>
              <a:t>interesează doar în </a:t>
            </a:r>
            <a:r>
              <a:rPr lang="ro-RO" dirty="0"/>
              <a:t>ordinea </a:t>
            </a:r>
            <a:r>
              <a:rPr lang="ro-RO" dirty="0" smtClean="0"/>
              <a:t>descrescătoare </a:t>
            </a:r>
            <a:r>
              <a:rPr lang="ro-RO" dirty="0"/>
              <a:t>a </a:t>
            </a:r>
            <a:r>
              <a:rPr lang="ro-RO" dirty="0" smtClean="0"/>
              <a:t>angajărilor </a:t>
            </a:r>
            <a:r>
              <a:rPr lang="ro-RO" dirty="0"/>
              <a:t>estimate)</a:t>
            </a:r>
          </a:p>
          <a:p>
            <a:pPr algn="just"/>
            <a:r>
              <a:rPr lang="ro-RO" dirty="0"/>
              <a:t>Pentru fiecare </a:t>
            </a:r>
            <a:r>
              <a:rPr lang="ro-RO" dirty="0" smtClean="0"/>
              <a:t>ocupație selectată </a:t>
            </a:r>
            <a:r>
              <a:rPr lang="ro-RO" dirty="0"/>
              <a:t>se cere nr</a:t>
            </a:r>
            <a:r>
              <a:rPr lang="en-US" dirty="0"/>
              <a:t>.</a:t>
            </a:r>
            <a:r>
              <a:rPr lang="ro-RO" dirty="0"/>
              <a:t> estimat </a:t>
            </a:r>
            <a:r>
              <a:rPr lang="ro-RO" dirty="0" smtClean="0"/>
              <a:t>și </a:t>
            </a:r>
            <a:r>
              <a:rPr lang="ro-RO" dirty="0"/>
              <a:t>o </a:t>
            </a:r>
            <a:r>
              <a:rPr lang="ro-RO" dirty="0" smtClean="0"/>
              <a:t>bifă dacă acceptă și </a:t>
            </a:r>
            <a:r>
              <a:rPr lang="ro-RO" dirty="0"/>
              <a:t>persoane </a:t>
            </a:r>
            <a:r>
              <a:rPr lang="ro-RO" dirty="0" smtClean="0"/>
              <a:t>fără experiența profesională </a:t>
            </a:r>
            <a:r>
              <a:rPr lang="ro-RO" dirty="0"/>
              <a:t>(</a:t>
            </a:r>
            <a:r>
              <a:rPr lang="ro-RO" dirty="0" smtClean="0"/>
              <a:t>absolvenți </a:t>
            </a:r>
            <a:r>
              <a:rPr lang="ro-RO" dirty="0"/>
              <a:t>de curs de ex.)</a:t>
            </a:r>
          </a:p>
          <a:p>
            <a:pPr algn="just"/>
            <a:r>
              <a:rPr lang="ro-RO" dirty="0" smtClean="0"/>
              <a:t>Dacă </a:t>
            </a:r>
            <a:r>
              <a:rPr lang="ro-RO" dirty="0"/>
              <a:t>vor face reduceri de personal – </a:t>
            </a:r>
            <a:r>
              <a:rPr lang="ro-RO" dirty="0" smtClean="0"/>
              <a:t>disponibilizări</a:t>
            </a:r>
            <a:endParaRPr lang="ro-RO" dirty="0"/>
          </a:p>
          <a:p>
            <a:pPr algn="just"/>
            <a:r>
              <a:rPr lang="ro-RO" dirty="0"/>
              <a:t>5 intrebari </a:t>
            </a:r>
            <a:r>
              <a:rPr lang="ro-RO" dirty="0" smtClean="0"/>
              <a:t>privind tendințele în </a:t>
            </a:r>
            <a:r>
              <a:rPr lang="ro-RO" dirty="0"/>
              <a:t>cadrul companiei sau a sectorului de activitate – </a:t>
            </a:r>
            <a:r>
              <a:rPr lang="ro-RO" dirty="0" smtClean="0"/>
              <a:t>întrebări </a:t>
            </a:r>
            <a:r>
              <a:rPr lang="ro-RO" dirty="0"/>
              <a:t>cu </a:t>
            </a:r>
            <a:r>
              <a:rPr lang="ro-RO" dirty="0" smtClean="0"/>
              <a:t>răspuns închis selecție</a:t>
            </a:r>
            <a:r>
              <a:rPr lang="en-US" dirty="0" smtClean="0"/>
              <a:t> </a:t>
            </a:r>
            <a:r>
              <a:rPr lang="ro-RO" dirty="0" smtClean="0"/>
              <a:t> -  </a:t>
            </a:r>
            <a:r>
              <a:rPr lang="en-US" dirty="0" smtClean="0"/>
              <a:t>A </a:t>
            </a:r>
            <a:r>
              <a:rPr lang="en-US" dirty="0"/>
              <a:t>FOST INCLUSA OPTIUNEA “NU </a:t>
            </a:r>
            <a:r>
              <a:rPr lang="en-US" dirty="0" smtClean="0"/>
              <a:t>S</a:t>
            </a:r>
            <a:r>
              <a:rPr lang="ro-RO" dirty="0" smtClean="0"/>
              <a:t>Ț</a:t>
            </a:r>
            <a:r>
              <a:rPr lang="en-US" dirty="0" smtClean="0"/>
              <a:t>IU”</a:t>
            </a:r>
          </a:p>
          <a:p>
            <a:pPr algn="just"/>
            <a:r>
              <a:rPr lang="en-US" dirty="0" smtClean="0"/>
              <a:t>In faza de contactare trebuie precizat expres ca angajatori care au puncte de lucru/</a:t>
            </a:r>
            <a:r>
              <a:rPr lang="ro-RO" dirty="0" smtClean="0"/>
              <a:t> </a:t>
            </a:r>
            <a:r>
              <a:rPr lang="en-US" dirty="0" smtClean="0"/>
              <a:t>sucursale/filiale </a:t>
            </a:r>
            <a:r>
              <a:rPr lang="ro-RO" dirty="0" smtClean="0"/>
              <a:t>î</a:t>
            </a:r>
            <a:r>
              <a:rPr lang="en-US" dirty="0" smtClean="0"/>
              <a:t>n alte jude</a:t>
            </a:r>
            <a:r>
              <a:rPr lang="ro-RO" dirty="0" smtClean="0"/>
              <a:t>ț</a:t>
            </a:r>
            <a:r>
              <a:rPr lang="en-US" dirty="0" smtClean="0"/>
              <a:t>e </a:t>
            </a:r>
            <a:r>
              <a:rPr lang="en-US" u="sng" dirty="0" smtClean="0"/>
              <a:t>vor completa </a:t>
            </a:r>
            <a:r>
              <a:rPr lang="en-US" dirty="0" smtClean="0"/>
              <a:t>doar valorile aferente jude</a:t>
            </a:r>
            <a:r>
              <a:rPr lang="ro-RO" dirty="0" smtClean="0"/>
              <a:t>ț</a:t>
            </a:r>
            <a:r>
              <a:rPr lang="en-US" dirty="0" smtClean="0"/>
              <a:t>ului </a:t>
            </a:r>
            <a:r>
              <a:rPr lang="ro-RO" dirty="0" smtClean="0"/>
              <a:t>î</a:t>
            </a:r>
            <a:r>
              <a:rPr lang="en-US" dirty="0" smtClean="0"/>
              <a:t>n care </a:t>
            </a:r>
            <a:r>
              <a:rPr lang="ro-RO" dirty="0" smtClean="0"/>
              <a:t>îș</a:t>
            </a:r>
            <a:r>
              <a:rPr lang="en-US" dirty="0" smtClean="0"/>
              <a:t>i au sediul social</a:t>
            </a:r>
          </a:p>
          <a:p>
            <a:pPr algn="just"/>
            <a:r>
              <a:rPr lang="en-US" dirty="0" smtClean="0"/>
              <a:t>Lu</a:t>
            </a:r>
            <a:r>
              <a:rPr lang="ro-RO" dirty="0" smtClean="0"/>
              <a:t>ă</a:t>
            </a:r>
            <a:r>
              <a:rPr lang="en-US" dirty="0" smtClean="0"/>
              <a:t>m </a:t>
            </a:r>
            <a:r>
              <a:rPr lang="ro-RO" dirty="0" smtClean="0"/>
              <a:t>î</a:t>
            </a:r>
            <a:r>
              <a:rPr lang="en-US" dirty="0" smtClean="0"/>
              <a:t>n </a:t>
            </a:r>
            <a:r>
              <a:rPr lang="en-US" dirty="0"/>
              <a:t>calcul realizare unei </a:t>
            </a:r>
            <a:r>
              <a:rPr lang="en-US" dirty="0" smtClean="0"/>
              <a:t>func</a:t>
            </a:r>
            <a:r>
              <a:rPr lang="ro-RO" dirty="0" smtClean="0"/>
              <a:t>ț</a:t>
            </a:r>
            <a:r>
              <a:rPr lang="en-US" dirty="0" smtClean="0"/>
              <a:t>ionalit</a:t>
            </a:r>
            <a:r>
              <a:rPr lang="ro-RO" dirty="0" smtClean="0"/>
              <a:t>ăț</a:t>
            </a:r>
            <a:r>
              <a:rPr lang="en-US" dirty="0" smtClean="0"/>
              <a:t>i </a:t>
            </a:r>
            <a:r>
              <a:rPr lang="en-US" dirty="0"/>
              <a:t>care </a:t>
            </a:r>
            <a:r>
              <a:rPr lang="en-US" dirty="0" smtClean="0"/>
              <a:t>s</a:t>
            </a:r>
            <a:r>
              <a:rPr lang="ro-RO" dirty="0" smtClean="0"/>
              <a:t>ă</a:t>
            </a:r>
            <a:r>
              <a:rPr lang="en-US" dirty="0" smtClean="0"/>
              <a:t> permit</a:t>
            </a:r>
            <a:r>
              <a:rPr lang="ro-RO" dirty="0" smtClean="0"/>
              <a:t>ă</a:t>
            </a:r>
            <a:r>
              <a:rPr lang="en-US" dirty="0" smtClean="0"/>
              <a:t> </a:t>
            </a:r>
            <a:r>
              <a:rPr lang="ro-RO" dirty="0" smtClean="0"/>
              <a:t>î</a:t>
            </a:r>
            <a:r>
              <a:rPr lang="en-US" dirty="0" smtClean="0"/>
              <a:t>nc</a:t>
            </a:r>
            <a:r>
              <a:rPr lang="ro-RO" dirty="0" smtClean="0"/>
              <a:t>ă</a:t>
            </a:r>
            <a:r>
              <a:rPr lang="en-US" dirty="0" smtClean="0"/>
              <a:t>rcarea suplimentar</a:t>
            </a:r>
            <a:r>
              <a:rPr lang="ro-RO" dirty="0" smtClean="0"/>
              <a:t>ă</a:t>
            </a:r>
            <a:r>
              <a:rPr lang="en-US" dirty="0" smtClean="0"/>
              <a:t> </a:t>
            </a:r>
            <a:r>
              <a:rPr lang="en-US" dirty="0"/>
              <a:t>pentru angajatori de mai sus de </a:t>
            </a:r>
            <a:r>
              <a:rPr lang="en-US" dirty="0" smtClean="0"/>
              <a:t>estim</a:t>
            </a:r>
            <a:r>
              <a:rPr lang="ro-RO" dirty="0" smtClean="0"/>
              <a:t>ă</a:t>
            </a:r>
            <a:r>
              <a:rPr lang="en-US" dirty="0" smtClean="0"/>
              <a:t>ri </a:t>
            </a:r>
            <a:r>
              <a:rPr lang="en-US" dirty="0"/>
              <a:t>separate pentru fiecare </a:t>
            </a:r>
            <a:r>
              <a:rPr lang="en-US" dirty="0" smtClean="0"/>
              <a:t>jude</a:t>
            </a:r>
            <a:r>
              <a:rPr lang="ro-RO" dirty="0" smtClean="0"/>
              <a:t>ț</a:t>
            </a:r>
            <a:r>
              <a:rPr lang="en-US" dirty="0" smtClean="0"/>
              <a:t> </a:t>
            </a:r>
            <a:r>
              <a:rPr lang="ro-RO" dirty="0" smtClean="0"/>
              <a:t>î</a:t>
            </a:r>
            <a:r>
              <a:rPr lang="en-US" dirty="0" smtClean="0"/>
              <a:t>n parte</a:t>
            </a:r>
            <a:r>
              <a:rPr lang="ro-RO" dirty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21207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="" xmlns:a16="http://schemas.microsoft.com/office/drawing/2014/main" id="{6BB62506-A1C6-B31E-01B3-C68442AADB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FILTRE</a:t>
            </a:r>
            <a:endParaRPr lang="en-GB" b="1" dirty="0"/>
          </a:p>
        </p:txBody>
      </p:sp>
      <p:sp>
        <p:nvSpPr>
          <p:cNvPr id="3" name="Substituent conținut 2">
            <a:extLst>
              <a:ext uri="{FF2B5EF4-FFF2-40B4-BE49-F238E27FC236}">
                <a16:creationId xmlns="" xmlns:a16="http://schemas.microsoft.com/office/drawing/2014/main" id="{5A58C48C-A912-0017-5008-8C221824A6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P</a:t>
            </a:r>
            <a:r>
              <a:rPr lang="ro-RO" dirty="0" smtClean="0"/>
              <a:t>ân</a:t>
            </a:r>
            <a:r>
              <a:rPr lang="ro-RO" dirty="0"/>
              <a:t>ă</a:t>
            </a:r>
            <a:r>
              <a:rPr lang="en-US" dirty="0" smtClean="0"/>
              <a:t> </a:t>
            </a:r>
            <a:r>
              <a:rPr lang="ro-RO" dirty="0" smtClean="0"/>
              <a:t>î</a:t>
            </a:r>
            <a:r>
              <a:rPr lang="en-US" dirty="0" smtClean="0"/>
              <a:t>n </a:t>
            </a:r>
            <a:r>
              <a:rPr lang="en-US" dirty="0"/>
              <a:t>data 19.09.2022 </a:t>
            </a:r>
            <a:r>
              <a:rPr lang="ro-RO" dirty="0" smtClean="0"/>
              <a:t>î</a:t>
            </a:r>
            <a:r>
              <a:rPr lang="en-US" dirty="0" smtClean="0"/>
              <a:t>n acea</a:t>
            </a:r>
            <a:r>
              <a:rPr lang="ro-RO" dirty="0" smtClean="0"/>
              <a:t>ș</a:t>
            </a:r>
            <a:r>
              <a:rPr lang="en-US" dirty="0" smtClean="0"/>
              <a:t>i sec</a:t>
            </a:r>
            <a:r>
              <a:rPr lang="ro-RO" dirty="0" smtClean="0"/>
              <a:t>ț</a:t>
            </a:r>
            <a:r>
              <a:rPr lang="en-US" dirty="0" smtClean="0"/>
              <a:t>iune </a:t>
            </a:r>
            <a:r>
              <a:rPr lang="en-US" dirty="0"/>
              <a:t>din </a:t>
            </a:r>
            <a:r>
              <a:rPr lang="en-US" dirty="0" smtClean="0"/>
              <a:t>cunoa</a:t>
            </a:r>
            <a:r>
              <a:rPr lang="ro-RO" dirty="0" smtClean="0"/>
              <a:t>ș</a:t>
            </a:r>
            <a:r>
              <a:rPr lang="en-US" dirty="0" smtClean="0"/>
              <a:t>terea pie</a:t>
            </a:r>
            <a:r>
              <a:rPr lang="ro-RO" dirty="0" smtClean="0"/>
              <a:t>ț</a:t>
            </a:r>
            <a:r>
              <a:rPr lang="en-US" dirty="0" smtClean="0"/>
              <a:t>ei </a:t>
            </a:r>
            <a:r>
              <a:rPr lang="en-US" dirty="0"/>
              <a:t>muncii va aparea un set de butoane care vor realiza filtrate pentru prevenirea completarii eroante a chestionarelor</a:t>
            </a:r>
          </a:p>
          <a:p>
            <a:pPr lvl="1" algn="just"/>
            <a:r>
              <a:rPr lang="en-US" dirty="0"/>
              <a:t>Filtru </a:t>
            </a:r>
            <a:r>
              <a:rPr lang="en-US" dirty="0" smtClean="0"/>
              <a:t>estim</a:t>
            </a:r>
            <a:r>
              <a:rPr lang="ro-RO" dirty="0" smtClean="0"/>
              <a:t>ă</a:t>
            </a:r>
            <a:r>
              <a:rPr lang="en-US" dirty="0" smtClean="0"/>
              <a:t>ri </a:t>
            </a:r>
            <a:r>
              <a:rPr lang="en-US" dirty="0"/>
              <a:t>supradimensionate (+66% sau +100)</a:t>
            </a:r>
          </a:p>
          <a:p>
            <a:pPr lvl="1" algn="just"/>
            <a:r>
              <a:rPr lang="en-US" dirty="0"/>
              <a:t>Filtru </a:t>
            </a:r>
            <a:r>
              <a:rPr lang="en-US" dirty="0" smtClean="0"/>
              <a:t>estim</a:t>
            </a:r>
            <a:r>
              <a:rPr lang="ro-RO" dirty="0" smtClean="0"/>
              <a:t>ă</a:t>
            </a:r>
            <a:r>
              <a:rPr lang="en-US" dirty="0" smtClean="0"/>
              <a:t>ri </a:t>
            </a:r>
            <a:r>
              <a:rPr lang="en-US" dirty="0"/>
              <a:t>subdimensionate (-66% sau -100)</a:t>
            </a:r>
          </a:p>
          <a:p>
            <a:pPr lvl="1" algn="just"/>
            <a:r>
              <a:rPr lang="en-US" dirty="0"/>
              <a:t>Filtru </a:t>
            </a:r>
            <a:r>
              <a:rPr lang="en-US" dirty="0" smtClean="0"/>
              <a:t>estim</a:t>
            </a:r>
            <a:r>
              <a:rPr lang="ro-RO" dirty="0" smtClean="0"/>
              <a:t>ă</a:t>
            </a:r>
            <a:r>
              <a:rPr lang="en-US" dirty="0" smtClean="0"/>
              <a:t>ri </a:t>
            </a:r>
            <a:r>
              <a:rPr lang="en-US" dirty="0"/>
              <a:t>contradictorii </a:t>
            </a:r>
            <a:r>
              <a:rPr lang="ro-RO" dirty="0" smtClean="0"/>
              <a:t>î</a:t>
            </a:r>
            <a:r>
              <a:rPr lang="en-US" dirty="0" smtClean="0"/>
              <a:t>ntre </a:t>
            </a:r>
            <a:r>
              <a:rPr lang="en-US" dirty="0"/>
              <a:t>angajari </a:t>
            </a:r>
            <a:r>
              <a:rPr lang="ro-RO" dirty="0" smtClean="0"/>
              <a:t>î</a:t>
            </a:r>
            <a:r>
              <a:rPr lang="en-US" dirty="0" smtClean="0"/>
              <a:t>n </a:t>
            </a:r>
            <a:r>
              <a:rPr lang="en-US" dirty="0"/>
              <a:t>2023 </a:t>
            </a:r>
            <a:r>
              <a:rPr lang="ro-RO" dirty="0" smtClean="0"/>
              <a:t>ș</a:t>
            </a:r>
            <a:r>
              <a:rPr lang="en-US" dirty="0" smtClean="0"/>
              <a:t>i tendin</a:t>
            </a:r>
            <a:r>
              <a:rPr lang="ro-RO" dirty="0" smtClean="0"/>
              <a:t>ț</a:t>
            </a:r>
            <a:r>
              <a:rPr lang="en-US" dirty="0" smtClean="0"/>
              <a:t>ele </a:t>
            </a:r>
            <a:r>
              <a:rPr lang="en-US" dirty="0"/>
              <a:t>privind personalul </a:t>
            </a:r>
            <a:r>
              <a:rPr lang="ro-RO" dirty="0" smtClean="0"/>
              <a:t>î</a:t>
            </a:r>
            <a:r>
              <a:rPr lang="en-US" dirty="0" smtClean="0"/>
              <a:t>n urm</a:t>
            </a:r>
            <a:r>
              <a:rPr lang="ro-RO" dirty="0" smtClean="0"/>
              <a:t>ă</a:t>
            </a:r>
            <a:r>
              <a:rPr lang="en-US" dirty="0" smtClean="0"/>
              <a:t>toarele </a:t>
            </a:r>
            <a:r>
              <a:rPr lang="en-US" dirty="0"/>
              <a:t>12 luni</a:t>
            </a:r>
          </a:p>
          <a:p>
            <a:pPr lvl="1" algn="just"/>
            <a:r>
              <a:rPr lang="en-US" dirty="0" err="1"/>
              <a:t>Orice</a:t>
            </a:r>
            <a:r>
              <a:rPr lang="en-US" dirty="0"/>
              <a:t> </a:t>
            </a:r>
            <a:r>
              <a:rPr lang="en-US" dirty="0" err="1"/>
              <a:t>alte</a:t>
            </a:r>
            <a:r>
              <a:rPr lang="en-US" dirty="0"/>
              <a:t> </a:t>
            </a:r>
            <a:r>
              <a:rPr lang="en-US" dirty="0" err="1"/>
              <a:t>filtre</a:t>
            </a:r>
            <a:r>
              <a:rPr lang="en-US" dirty="0"/>
              <a:t> care sunt </a:t>
            </a:r>
            <a:r>
              <a:rPr lang="en-US" dirty="0" err="1"/>
              <a:t>necesare</a:t>
            </a:r>
            <a:endParaRPr lang="en-US" dirty="0"/>
          </a:p>
          <a:p>
            <a:pPr lvl="1" algn="just"/>
            <a:endParaRPr lang="en-US" dirty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61510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="" xmlns:a16="http://schemas.microsoft.com/office/drawing/2014/main" id="{F3F8235E-90E4-3FF5-7C29-6C87D624BD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o-RO" b="1" dirty="0" smtClean="0"/>
              <a:t>EVALUAREA</a:t>
            </a:r>
            <a:r>
              <a:rPr lang="ro-RO" dirty="0" smtClean="0"/>
              <a:t> </a:t>
            </a:r>
            <a:endParaRPr lang="en-GB" dirty="0"/>
          </a:p>
        </p:txBody>
      </p:sp>
      <p:sp>
        <p:nvSpPr>
          <p:cNvPr id="3" name="Substituent conținut 2">
            <a:extLst>
              <a:ext uri="{FF2B5EF4-FFF2-40B4-BE49-F238E27FC236}">
                <a16:creationId xmlns="" xmlns:a16="http://schemas.microsoft.com/office/drawing/2014/main" id="{106CE236-1C7A-036F-FD7A-2127E08670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42403"/>
            <a:ext cx="10515600" cy="4351338"/>
          </a:xfrm>
        </p:spPr>
        <p:txBody>
          <a:bodyPr/>
          <a:lstStyle/>
          <a:p>
            <a:pPr algn="just"/>
            <a:r>
              <a:rPr lang="ro-RO" dirty="0"/>
              <a:t>Din punct de vedere cantitativ statisticile se vor genera live din </a:t>
            </a:r>
            <a:r>
              <a:rPr lang="ro-RO" b="1" dirty="0" smtClean="0"/>
              <a:t>Cunoașterea pieței </a:t>
            </a:r>
            <a:r>
              <a:rPr lang="ro-RO" b="1" dirty="0"/>
              <a:t>muncii </a:t>
            </a:r>
            <a:r>
              <a:rPr lang="ro-RO" dirty="0"/>
              <a:t>din </a:t>
            </a:r>
            <a:r>
              <a:rPr lang="ro-RO" dirty="0" smtClean="0"/>
              <a:t>SISEXPERT</a:t>
            </a:r>
            <a:r>
              <a:rPr lang="en-US" dirty="0" smtClean="0"/>
              <a:t> </a:t>
            </a:r>
            <a:r>
              <a:rPr lang="en-US" dirty="0"/>
              <a:t>unde va aparea </a:t>
            </a:r>
            <a:r>
              <a:rPr lang="en-US" b="1" u="sng" dirty="0"/>
              <a:t>butonul Prognoza</a:t>
            </a:r>
            <a:endParaRPr lang="ro-RO" b="1" u="sng" dirty="0"/>
          </a:p>
          <a:p>
            <a:pPr algn="just"/>
            <a:r>
              <a:rPr lang="ro-RO" dirty="0"/>
              <a:t>Extrapolarea se va realiza doar la finalul campaniei de chestionare de </a:t>
            </a:r>
            <a:r>
              <a:rPr lang="ro-RO" dirty="0" smtClean="0"/>
              <a:t>către experții </a:t>
            </a:r>
            <a:r>
              <a:rPr lang="ro-RO" dirty="0"/>
              <a:t>GLIS – instrument informatic deja creat </a:t>
            </a:r>
          </a:p>
          <a:p>
            <a:pPr algn="just"/>
            <a:r>
              <a:rPr lang="ro-RO" dirty="0"/>
              <a:t>Din statisticile gen</a:t>
            </a:r>
            <a:r>
              <a:rPr lang="en-US" dirty="0"/>
              <a:t>e</a:t>
            </a:r>
            <a:r>
              <a:rPr lang="ro-RO" dirty="0"/>
              <a:t>rate se vor extrage concluzii privitor la </a:t>
            </a:r>
            <a:r>
              <a:rPr lang="ro-RO" dirty="0" smtClean="0"/>
              <a:t>respondenți, </a:t>
            </a:r>
            <a:r>
              <a:rPr lang="ro-RO" dirty="0"/>
              <a:t>la atitudinea </a:t>
            </a:r>
            <a:r>
              <a:rPr lang="ro-RO" dirty="0" smtClean="0"/>
              <a:t>lor, </a:t>
            </a:r>
            <a:r>
              <a:rPr lang="ro-RO" dirty="0"/>
              <a:t>la </a:t>
            </a:r>
            <a:r>
              <a:rPr lang="ro-RO" dirty="0" smtClean="0"/>
              <a:t>tendințe, </a:t>
            </a:r>
            <a:r>
              <a:rPr lang="ro-RO" dirty="0"/>
              <a:t>e</a:t>
            </a:r>
            <a:r>
              <a:rPr lang="en-US" dirty="0" err="1"/>
              <a:t>tc</a:t>
            </a:r>
            <a:r>
              <a:rPr lang="ro-RO" dirty="0"/>
              <a:t>.</a:t>
            </a:r>
          </a:p>
          <a:p>
            <a:pPr algn="just"/>
            <a:r>
              <a:rPr lang="ro-RO" dirty="0"/>
              <a:t>Din seturile de </a:t>
            </a:r>
            <a:r>
              <a:rPr lang="ro-RO" dirty="0" smtClean="0"/>
              <a:t>ocupații </a:t>
            </a:r>
            <a:r>
              <a:rPr lang="ro-RO" dirty="0"/>
              <a:t>se vor face </a:t>
            </a:r>
            <a:r>
              <a:rPr lang="ro-RO" dirty="0" smtClean="0"/>
              <a:t>mențiuni </a:t>
            </a:r>
            <a:r>
              <a:rPr lang="ro-RO" dirty="0"/>
              <a:t>specifice pentru </a:t>
            </a:r>
            <a:r>
              <a:rPr lang="ro-RO" dirty="0" smtClean="0"/>
              <a:t>ocupațiile </a:t>
            </a:r>
            <a:r>
              <a:rPr lang="ro-RO" dirty="0"/>
              <a:t>din top </a:t>
            </a:r>
            <a:r>
              <a:rPr lang="en-US" dirty="0"/>
              <a:t>15</a:t>
            </a:r>
            <a:r>
              <a:rPr lang="ro-RO" dirty="0"/>
              <a:t>-30 </a:t>
            </a:r>
            <a:r>
              <a:rPr lang="ro-RO" dirty="0" smtClean="0"/>
              <a:t>funcție și </a:t>
            </a:r>
            <a:r>
              <a:rPr lang="ro-RO" dirty="0"/>
              <a:t>de </a:t>
            </a:r>
            <a:r>
              <a:rPr lang="ro-RO" dirty="0" smtClean="0"/>
              <a:t>cantitățile </a:t>
            </a:r>
            <a:r>
              <a:rPr lang="ro-RO" dirty="0"/>
              <a:t>de </a:t>
            </a:r>
            <a:r>
              <a:rPr lang="ro-RO" dirty="0" smtClean="0"/>
              <a:t>angajări </a:t>
            </a:r>
            <a:r>
              <a:rPr lang="ro-RO" dirty="0"/>
              <a:t>estimate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48181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="" xmlns:a16="http://schemas.microsoft.com/office/drawing/2014/main" id="{7C25B25C-4177-CDBA-F05F-DEAF99828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o-RO" b="1" dirty="0" smtClean="0"/>
              <a:t>FUNDAMENTAREA PLANULUI DE FORMARE</a:t>
            </a:r>
            <a:endParaRPr lang="en-GB" b="1" dirty="0"/>
          </a:p>
        </p:txBody>
      </p:sp>
      <p:sp>
        <p:nvSpPr>
          <p:cNvPr id="3" name="Substituent conținut 2">
            <a:extLst>
              <a:ext uri="{FF2B5EF4-FFF2-40B4-BE49-F238E27FC236}">
                <a16:creationId xmlns="" xmlns:a16="http://schemas.microsoft.com/office/drawing/2014/main" id="{050D6710-F566-D94B-7653-B6A20ECF79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o-RO" dirty="0"/>
              <a:t>In planul de formare se vor prelua </a:t>
            </a:r>
            <a:r>
              <a:rPr lang="ro-RO" dirty="0" smtClean="0"/>
              <a:t>ocupațiile </a:t>
            </a:r>
            <a:r>
              <a:rPr lang="ro-RO" dirty="0"/>
              <a:t>– meseriile care se </a:t>
            </a:r>
            <a:r>
              <a:rPr lang="ro-RO" dirty="0" smtClean="0"/>
              <a:t>află </a:t>
            </a:r>
            <a:r>
              <a:rPr lang="ro-RO" dirty="0"/>
              <a:t>pe primele locuri </a:t>
            </a:r>
            <a:r>
              <a:rPr lang="ro-RO" dirty="0" smtClean="0"/>
              <a:t>în prognoză </a:t>
            </a:r>
            <a:r>
              <a:rPr lang="ro-RO" dirty="0"/>
              <a:t>la coloana – se </a:t>
            </a:r>
            <a:r>
              <a:rPr lang="ro-RO" dirty="0" smtClean="0"/>
              <a:t>acceptă fără experiența profesională.</a:t>
            </a:r>
            <a:endParaRPr lang="ro-RO" dirty="0"/>
          </a:p>
          <a:p>
            <a:pPr algn="just"/>
            <a:r>
              <a:rPr lang="ro-RO" dirty="0" smtClean="0"/>
              <a:t>Cantitățile </a:t>
            </a:r>
            <a:r>
              <a:rPr lang="ro-RO" dirty="0"/>
              <a:t>nu se iau </a:t>
            </a:r>
            <a:r>
              <a:rPr lang="ro-RO" dirty="0" smtClean="0"/>
              <a:t>în </a:t>
            </a:r>
            <a:r>
              <a:rPr lang="ro-RO" dirty="0"/>
              <a:t>considerare ele sunt </a:t>
            </a:r>
            <a:r>
              <a:rPr lang="ro-RO" dirty="0" smtClean="0"/>
              <a:t>orientative, </a:t>
            </a:r>
            <a:r>
              <a:rPr lang="ro-RO" dirty="0"/>
              <a:t>se va </a:t>
            </a:r>
            <a:r>
              <a:rPr lang="ro-RO" dirty="0" smtClean="0"/>
              <a:t>ține </a:t>
            </a:r>
            <a:r>
              <a:rPr lang="ro-RO" dirty="0"/>
              <a:t>seama de ordinul de </a:t>
            </a:r>
            <a:r>
              <a:rPr lang="ro-RO" dirty="0" smtClean="0"/>
              <a:t>mărime </a:t>
            </a:r>
            <a:r>
              <a:rPr lang="ro-RO" dirty="0"/>
              <a:t>relativ la </a:t>
            </a:r>
            <a:r>
              <a:rPr lang="ro-RO" dirty="0" smtClean="0"/>
              <a:t>celelalte ocupații</a:t>
            </a:r>
            <a:r>
              <a:rPr lang="ro-RO" dirty="0"/>
              <a:t>. Nu avem </a:t>
            </a:r>
            <a:r>
              <a:rPr lang="ro-RO" dirty="0" smtClean="0"/>
              <a:t>atâția șomeri  care să facă </a:t>
            </a:r>
            <a:r>
              <a:rPr lang="ro-RO" dirty="0"/>
              <a:t>cursuri la </a:t>
            </a:r>
            <a:r>
              <a:rPr lang="ro-RO" dirty="0" smtClean="0"/>
              <a:t>cantitațile </a:t>
            </a:r>
            <a:r>
              <a:rPr lang="ro-RO" dirty="0"/>
              <a:t>estimate </a:t>
            </a:r>
            <a:r>
              <a:rPr lang="ro-RO" dirty="0" smtClean="0"/>
              <a:t>oricum.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6789957"/>
      </p:ext>
    </p:extLst>
  </p:cSld>
  <p:clrMapOvr>
    <a:masterClrMapping/>
  </p:clrMapOvr>
</p:sld>
</file>

<file path=ppt/theme/theme1.xml><?xml version="1.0" encoding="utf-8"?>
<a:theme xmlns:a="http://schemas.openxmlformats.org/drawingml/2006/main" name="Temă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754</Words>
  <Application>Microsoft Office PowerPoint</Application>
  <PresentationFormat>Custom</PresentationFormat>
  <Paragraphs>56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Temă Office</vt:lpstr>
      <vt:lpstr>PROGNOZA PE TERMEN SCURT</vt:lpstr>
      <vt:lpstr>NECESITATE</vt:lpstr>
      <vt:lpstr>PERIOADA DE REALIZARE</vt:lpstr>
      <vt:lpstr>GRAFIC REALIZARE</vt:lpstr>
      <vt:lpstr>CUM</vt:lpstr>
      <vt:lpstr>CE INTREBĂM ?</vt:lpstr>
      <vt:lpstr>FILTRE</vt:lpstr>
      <vt:lpstr>EVALUAREA </vt:lpstr>
      <vt:lpstr>FUNDAMENTAREA PLANULUI DE FORMARE</vt:lpstr>
      <vt:lpstr>CINE IMPLEMENTEAZĂ ?</vt:lpstr>
      <vt:lpstr>LIVRABILE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PROGNOZA PE TERMEN SCURT</dc:title>
  <dc:creator>Tiberiu</dc:creator>
  <cp:lastModifiedBy>Rodica Luca</cp:lastModifiedBy>
  <cp:revision>46</cp:revision>
  <dcterms:created xsi:type="dcterms:W3CDTF">2022-09-09T07:45:18Z</dcterms:created>
  <dcterms:modified xsi:type="dcterms:W3CDTF">2022-11-02T08:33:38Z</dcterms:modified>
</cp:coreProperties>
</file>