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9" r:id="rId3"/>
    <p:sldId id="261" r:id="rId4"/>
    <p:sldId id="262" r:id="rId5"/>
    <p:sldId id="263" r:id="rId6"/>
    <p:sldId id="264" r:id="rId7"/>
    <p:sldId id="266" r:id="rId8"/>
    <p:sldId id="267" r:id="rId9"/>
    <p:sldId id="268" r:id="rId10"/>
    <p:sldId id="260" r:id="rId11"/>
  </p:sldIdLst>
  <p:sldSz cx="20104100" cy="11309350"/>
  <p:notesSz cx="10018713" cy="6888163"/>
  <p:defaultTextStyle>
    <a:defPPr>
      <a:defRPr kern="0"/>
    </a:defPPr>
  </p:defaultTextStyle>
  <p:extLst>
    <p:ext uri="{521415D9-36F7-43E2-AB2F-B90AF26B5E84}">
      <p14:sectionLst xmlns:p14="http://schemas.microsoft.com/office/powerpoint/2010/main">
        <p14:section name="Secțiune implicită" id="{25C54B08-971F-45CC-8847-E910C2657C95}">
          <p14:sldIdLst>
            <p14:sldId id="256"/>
            <p14:sldId id="259"/>
            <p14:sldId id="261"/>
            <p14:sldId id="262"/>
            <p14:sldId id="263"/>
            <p14:sldId id="264"/>
            <p14:sldId id="266"/>
            <p14:sldId id="267"/>
            <p14:sldId id="268"/>
            <p14:sldId id="260"/>
          </p14:sldIdLst>
        </p14:section>
      </p14:sectionLst>
    </p:ex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1" d="100"/>
          <a:sy n="51" d="100"/>
        </p:scale>
        <p:origin x="610" y="43"/>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mona Casota" userId="906f51a2a50b76b8" providerId="LiveId" clId="{852D9AEB-D479-4E83-8618-28A705A9B613}"/>
    <pc:docChg chg="custSel addSld modSld">
      <pc:chgData name="Simona Casota" userId="906f51a2a50b76b8" providerId="LiveId" clId="{852D9AEB-D479-4E83-8618-28A705A9B613}" dt="2025-06-19T12:56:55.152" v="693" actId="20577"/>
      <pc:docMkLst>
        <pc:docMk/>
      </pc:docMkLst>
      <pc:sldChg chg="modSp mod">
        <pc:chgData name="Simona Casota" userId="906f51a2a50b76b8" providerId="LiveId" clId="{852D9AEB-D479-4E83-8618-28A705A9B613}" dt="2025-06-19T12:29:44.024" v="146" actId="113"/>
        <pc:sldMkLst>
          <pc:docMk/>
          <pc:sldMk cId="0" sldId="260"/>
        </pc:sldMkLst>
        <pc:spChg chg="mod">
          <ac:chgData name="Simona Casota" userId="906f51a2a50b76b8" providerId="LiveId" clId="{852D9AEB-D479-4E83-8618-28A705A9B613}" dt="2025-06-19T12:29:44.024" v="146" actId="113"/>
          <ac:spMkLst>
            <pc:docMk/>
            <pc:sldMk cId="0" sldId="260"/>
            <ac:spMk id="60" creationId="{2B267129-1D33-14F8-488F-24C3A6A5F680}"/>
          </ac:spMkLst>
        </pc:spChg>
      </pc:sldChg>
      <pc:sldChg chg="modSp mod">
        <pc:chgData name="Simona Casota" userId="906f51a2a50b76b8" providerId="LiveId" clId="{852D9AEB-D479-4E83-8618-28A705A9B613}" dt="2025-06-19T12:56:55.152" v="693" actId="20577"/>
        <pc:sldMkLst>
          <pc:docMk/>
          <pc:sldMk cId="61426680" sldId="264"/>
        </pc:sldMkLst>
        <pc:spChg chg="mod">
          <ac:chgData name="Simona Casota" userId="906f51a2a50b76b8" providerId="LiveId" clId="{852D9AEB-D479-4E83-8618-28A705A9B613}" dt="2025-06-19T12:26:47.686" v="47"/>
          <ac:spMkLst>
            <pc:docMk/>
            <pc:sldMk cId="61426680" sldId="264"/>
            <ac:spMk id="9" creationId="{689CDA91-4252-247A-5A87-0E87E51F6363}"/>
          </ac:spMkLst>
        </pc:spChg>
        <pc:spChg chg="mod">
          <ac:chgData name="Simona Casota" userId="906f51a2a50b76b8" providerId="LiveId" clId="{852D9AEB-D479-4E83-8618-28A705A9B613}" dt="2025-06-19T12:56:55.152" v="693" actId="20577"/>
          <ac:spMkLst>
            <pc:docMk/>
            <pc:sldMk cId="61426680" sldId="264"/>
            <ac:spMk id="10" creationId="{4D999305-829F-6FCD-A727-F3D21293D211}"/>
          </ac:spMkLst>
        </pc:spChg>
      </pc:sldChg>
      <pc:sldChg chg="modSp add mod">
        <pc:chgData name="Simona Casota" userId="906f51a2a50b76b8" providerId="LiveId" clId="{852D9AEB-D479-4E83-8618-28A705A9B613}" dt="2025-06-19T12:26:42.471" v="46"/>
        <pc:sldMkLst>
          <pc:docMk/>
          <pc:sldMk cId="1613615028" sldId="266"/>
        </pc:sldMkLst>
        <pc:spChg chg="mod">
          <ac:chgData name="Simona Casota" userId="906f51a2a50b76b8" providerId="LiveId" clId="{852D9AEB-D479-4E83-8618-28A705A9B613}" dt="2025-06-19T12:26:42.471" v="46"/>
          <ac:spMkLst>
            <pc:docMk/>
            <pc:sldMk cId="1613615028" sldId="266"/>
            <ac:spMk id="9" creationId="{D8FC66AB-FA99-151E-D6D2-1E33BBF0CBD6}"/>
          </ac:spMkLst>
        </pc:spChg>
      </pc:sldChg>
      <pc:sldChg chg="modSp add mod">
        <pc:chgData name="Simona Casota" userId="906f51a2a50b76b8" providerId="LiveId" clId="{852D9AEB-D479-4E83-8618-28A705A9B613}" dt="2025-06-19T12:27:12.601" v="52"/>
        <pc:sldMkLst>
          <pc:docMk/>
          <pc:sldMk cId="2852089997" sldId="267"/>
        </pc:sldMkLst>
        <pc:spChg chg="mod">
          <ac:chgData name="Simona Casota" userId="906f51a2a50b76b8" providerId="LiveId" clId="{852D9AEB-D479-4E83-8618-28A705A9B613}" dt="2025-06-19T12:27:12.601" v="52"/>
          <ac:spMkLst>
            <pc:docMk/>
            <pc:sldMk cId="2852089997" sldId="267"/>
            <ac:spMk id="9" creationId="{6720C897-03EB-E6DD-8602-8EAAFFB5A9FE}"/>
          </ac:spMkLst>
        </pc:spChg>
      </pc:sldChg>
      <pc:sldChg chg="modSp add mod">
        <pc:chgData name="Simona Casota" userId="906f51a2a50b76b8" providerId="LiveId" clId="{852D9AEB-D479-4E83-8618-28A705A9B613}" dt="2025-06-19T12:27:40.196" v="59"/>
        <pc:sldMkLst>
          <pc:docMk/>
          <pc:sldMk cId="2073822198" sldId="268"/>
        </pc:sldMkLst>
        <pc:spChg chg="mod">
          <ac:chgData name="Simona Casota" userId="906f51a2a50b76b8" providerId="LiveId" clId="{852D9AEB-D479-4E83-8618-28A705A9B613}" dt="2025-06-19T12:27:40.196" v="59"/>
          <ac:spMkLst>
            <pc:docMk/>
            <pc:sldMk cId="2073822198" sldId="268"/>
            <ac:spMk id="9" creationId="{5EC75F7C-31E6-DCE7-77B6-4619C3B9C9B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Diapozitiv titlu">
    <p:spTree>
      <p:nvGrpSpPr>
        <p:cNvPr id="1" name=""/>
        <p:cNvGrpSpPr/>
        <p:nvPr/>
      </p:nvGrpSpPr>
      <p:grpSpPr>
        <a:xfrm>
          <a:off x="0" y="0"/>
          <a:ext cx="0" cy="0"/>
          <a:chOff x="0" y="0"/>
          <a:chExt cx="0" cy="0"/>
        </a:xfrm>
      </p:grpSpPr>
      <p:sp>
        <p:nvSpPr>
          <p:cNvPr id="2" name="Holder 2"/>
          <p:cNvSpPr>
            <a:spLocks noGrp="1"/>
          </p:cNvSpPr>
          <p:nvPr>
            <p:ph type="ctrTitle"/>
          </p:nvPr>
        </p:nvSpPr>
        <p:spPr>
          <a:xfrm>
            <a:off x="1507807" y="3505898"/>
            <a:ext cx="17088486" cy="2374963"/>
          </a:xfrm>
          <a:prstGeom prst="rect">
            <a:avLst/>
          </a:prstGeom>
        </p:spPr>
        <p:txBody>
          <a:bodyPr wrap="square" lIns="0" tIns="0" rIns="0" bIns="0">
            <a:spAutoFit/>
          </a:bodyPr>
          <a:lstStyle>
            <a:lvl1pPr>
              <a:defRPr sz="2600" b="1" i="0">
                <a:solidFill>
                  <a:srgbClr val="003399"/>
                </a:solidFill>
                <a:latin typeface="Arial"/>
                <a:cs typeface="Arial"/>
              </a:defRPr>
            </a:lvl1pPr>
          </a:lstStyle>
          <a:p>
            <a:r>
              <a:rPr lang="ro-RO"/>
              <a:t>Faceți clic pentru a edita stilul de titlu coordonator</a:t>
            </a:r>
            <a:endParaRPr/>
          </a:p>
        </p:txBody>
      </p:sp>
      <p:sp>
        <p:nvSpPr>
          <p:cNvPr id="3" name="Holder 3"/>
          <p:cNvSpPr>
            <a:spLocks noGrp="1"/>
          </p:cNvSpPr>
          <p:nvPr>
            <p:ph type="subTitle" idx="4"/>
          </p:nvPr>
        </p:nvSpPr>
        <p:spPr>
          <a:xfrm>
            <a:off x="3015615" y="6333236"/>
            <a:ext cx="14072870" cy="2827337"/>
          </a:xfrm>
          <a:prstGeom prst="rect">
            <a:avLst/>
          </a:prstGeom>
        </p:spPr>
        <p:txBody>
          <a:bodyPr wrap="square" lIns="0" tIns="0" rIns="0" bIns="0">
            <a:spAutoFit/>
          </a:bodyPr>
          <a:lstStyle>
            <a:lvl1pPr>
              <a:defRPr/>
            </a:lvl1pPr>
          </a:lstStyle>
          <a:p>
            <a:r>
              <a:rPr lang="ro-RO"/>
              <a:t>Faceți clic pentru a edita stilul de subtitlu coordonator</a:t>
            </a:r>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6/25/2025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u și conținu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600" b="1" i="0">
                <a:solidFill>
                  <a:srgbClr val="003399"/>
                </a:solidFill>
                <a:latin typeface="Arial"/>
                <a:cs typeface="Arial"/>
              </a:defRPr>
            </a:lvl1pPr>
          </a:lstStyle>
          <a:p>
            <a:r>
              <a:rPr lang="ro-RO"/>
              <a:t>Faceți clic pentru a edita stilul de titlu coordonator</a:t>
            </a:r>
            <a:endParaRPr/>
          </a:p>
        </p:txBody>
      </p:sp>
      <p:sp>
        <p:nvSpPr>
          <p:cNvPr id="3" name="Holder 3"/>
          <p:cNvSpPr>
            <a:spLocks noGrp="1"/>
          </p:cNvSpPr>
          <p:nvPr>
            <p:ph type="body" idx="1"/>
          </p:nvPr>
        </p:nvSpPr>
        <p:spPr/>
        <p:txBody>
          <a:bodyPr lIns="0" tIns="0" rIns="0" bIns="0"/>
          <a:lstStyle>
            <a:lvl1pPr>
              <a:defRPr/>
            </a:lvl1pPr>
          </a:lstStyle>
          <a:p>
            <a:pPr lvl="0"/>
            <a:r>
              <a:rPr lang="ro-RO"/>
              <a:t>Faceţi clic pentru a edita Master stiluri text</a:t>
            </a: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6/25/2025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Două tipuri de conținu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600" b="1" i="0">
                <a:solidFill>
                  <a:srgbClr val="003399"/>
                </a:solidFill>
                <a:latin typeface="Arial"/>
                <a:cs typeface="Arial"/>
              </a:defRPr>
            </a:lvl1pPr>
          </a:lstStyle>
          <a:p>
            <a:r>
              <a:rPr lang="ro-RO"/>
              <a:t>Faceți clic pentru a edita stilul de titlu coordonator</a:t>
            </a:r>
            <a:endParaRPr/>
          </a:p>
        </p:txBody>
      </p:sp>
      <p:sp>
        <p:nvSpPr>
          <p:cNvPr id="3" name="Holder 3"/>
          <p:cNvSpPr>
            <a:spLocks noGrp="1"/>
          </p:cNvSpPr>
          <p:nvPr>
            <p:ph sz="half" idx="2"/>
          </p:nvPr>
        </p:nvSpPr>
        <p:spPr>
          <a:xfrm>
            <a:off x="1005205" y="2601150"/>
            <a:ext cx="8745284" cy="7464171"/>
          </a:xfrm>
          <a:prstGeom prst="rect">
            <a:avLst/>
          </a:prstGeom>
        </p:spPr>
        <p:txBody>
          <a:bodyPr wrap="square" lIns="0" tIns="0" rIns="0" bIns="0">
            <a:spAutoFit/>
          </a:bodyPr>
          <a:lstStyle>
            <a:lvl1pPr>
              <a:defRPr/>
            </a:lvl1pPr>
          </a:lstStyle>
          <a:p>
            <a:pPr lvl="0"/>
            <a:r>
              <a:rPr lang="ro-RO"/>
              <a:t>Faceţi clic pentru a edita Master stiluri text</a:t>
            </a:r>
          </a:p>
        </p:txBody>
      </p:sp>
      <p:sp>
        <p:nvSpPr>
          <p:cNvPr id="4" name="Holder 4"/>
          <p:cNvSpPr>
            <a:spLocks noGrp="1"/>
          </p:cNvSpPr>
          <p:nvPr>
            <p:ph sz="half" idx="3"/>
          </p:nvPr>
        </p:nvSpPr>
        <p:spPr>
          <a:xfrm>
            <a:off x="10353611" y="2601150"/>
            <a:ext cx="8745284" cy="7464171"/>
          </a:xfrm>
          <a:prstGeom prst="rect">
            <a:avLst/>
          </a:prstGeom>
        </p:spPr>
        <p:txBody>
          <a:bodyPr wrap="square" lIns="0" tIns="0" rIns="0" bIns="0">
            <a:spAutoFit/>
          </a:bodyPr>
          <a:lstStyle>
            <a:lvl1pPr>
              <a:defRPr/>
            </a:lvl1pPr>
          </a:lstStyle>
          <a:p>
            <a:pPr lvl="0"/>
            <a:r>
              <a:rPr lang="ro-RO"/>
              <a:t>Faceţi clic pentru a edita Master stiluri text</a:t>
            </a: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6/25/2025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Doar titlu">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600" b="1" i="0">
                <a:solidFill>
                  <a:srgbClr val="003399"/>
                </a:solidFill>
                <a:latin typeface="Arial"/>
                <a:cs typeface="Arial"/>
              </a:defRPr>
            </a:lvl1pPr>
          </a:lstStyle>
          <a:p>
            <a:r>
              <a:rPr lang="ro-RO"/>
              <a:t>Faceți clic pentru a edita stilul de titlu coordonator</a:t>
            </a:r>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6/25/2025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Necompletat">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6/25/2025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6692700" y="1489234"/>
            <a:ext cx="3176270" cy="819150"/>
          </a:xfrm>
          <a:prstGeom prst="rect">
            <a:avLst/>
          </a:prstGeom>
        </p:spPr>
        <p:txBody>
          <a:bodyPr wrap="square" lIns="0" tIns="0" rIns="0" bIns="0">
            <a:spAutoFit/>
          </a:bodyPr>
          <a:lstStyle>
            <a:lvl1pPr>
              <a:defRPr sz="2600" b="1" i="0">
                <a:solidFill>
                  <a:srgbClr val="003399"/>
                </a:solidFill>
                <a:latin typeface="Arial"/>
                <a:cs typeface="Arial"/>
              </a:defRPr>
            </a:lvl1pPr>
          </a:lstStyle>
          <a:p>
            <a:endParaRPr/>
          </a:p>
        </p:txBody>
      </p:sp>
      <p:sp>
        <p:nvSpPr>
          <p:cNvPr id="3" name="Holder 3"/>
          <p:cNvSpPr>
            <a:spLocks noGrp="1"/>
          </p:cNvSpPr>
          <p:nvPr>
            <p:ph type="body" idx="1"/>
          </p:nvPr>
        </p:nvSpPr>
        <p:spPr>
          <a:xfrm>
            <a:off x="1005205" y="2601150"/>
            <a:ext cx="18093690" cy="7464171"/>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6835394" y="10517696"/>
            <a:ext cx="6433312" cy="565467"/>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1005205" y="10517696"/>
            <a:ext cx="4623943" cy="565467"/>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6/25/2025</a:t>
            </a:fld>
            <a:endParaRPr lang="en-US"/>
          </a:p>
        </p:txBody>
      </p:sp>
      <p:sp>
        <p:nvSpPr>
          <p:cNvPr id="6" name="Holder 6"/>
          <p:cNvSpPr>
            <a:spLocks noGrp="1"/>
          </p:cNvSpPr>
          <p:nvPr>
            <p:ph type="sldNum" sz="quarter" idx="7"/>
          </p:nvPr>
        </p:nvSpPr>
        <p:spPr>
          <a:xfrm>
            <a:off x="14474953" y="10517696"/>
            <a:ext cx="4623943" cy="565467"/>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eaLnBrk="1" hangingPunct="1">
        <a:defRPr>
          <a:latin typeface="+mj-lt"/>
          <a:ea typeface="+mj-ea"/>
          <a:cs typeface="+mj-cs"/>
        </a:defRPr>
      </a:lvl1pPr>
    </p:titleStyle>
    <p:body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bodyStyle>
    <p:other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4" name="Picture 53">
            <a:extLst>
              <a:ext uri="{FF2B5EF4-FFF2-40B4-BE49-F238E27FC236}">
                <a16:creationId xmlns="" xmlns:a16="http://schemas.microsoft.com/office/drawing/2014/main" id="{487CABE3-9088-A7A1-B064-6E217AF0F639}"/>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rcRect/>
          <a:stretch/>
        </p:blipFill>
        <p:spPr>
          <a:xfrm>
            <a:off x="9300" y="397"/>
            <a:ext cx="20085500" cy="11308554"/>
          </a:xfrm>
          <a:prstGeom prst="rect">
            <a:avLst/>
          </a:prstGeom>
        </p:spPr>
      </p:pic>
      <p:sp>
        <p:nvSpPr>
          <p:cNvPr id="55" name="TextBox 54">
            <a:extLst>
              <a:ext uri="{FF2B5EF4-FFF2-40B4-BE49-F238E27FC236}">
                <a16:creationId xmlns="" xmlns:a16="http://schemas.microsoft.com/office/drawing/2014/main" id="{1CE1A249-17A2-2460-CBE2-37508A4E55F1}"/>
              </a:ext>
            </a:extLst>
          </p:cNvPr>
          <p:cNvSpPr txBox="1"/>
          <p:nvPr/>
        </p:nvSpPr>
        <p:spPr>
          <a:xfrm>
            <a:off x="1212850" y="4816475"/>
            <a:ext cx="11963400" cy="2215991"/>
          </a:xfrm>
          <a:prstGeom prst="rect">
            <a:avLst/>
          </a:prstGeom>
          <a:noFill/>
        </p:spPr>
        <p:txBody>
          <a:bodyPr wrap="square" rtlCol="0">
            <a:spAutoFit/>
          </a:bodyPr>
          <a:lstStyle/>
          <a:p>
            <a:r>
              <a:rPr lang="ro-RO" sz="13800" b="1" dirty="0">
                <a:solidFill>
                  <a:srgbClr val="003399"/>
                </a:solidFill>
                <a:latin typeface="Open Sans" panose="020B0606030504020204" pitchFamily="34" charset="0"/>
                <a:ea typeface="Open Sans" panose="020B0606030504020204" pitchFamily="34" charset="0"/>
                <a:cs typeface="Open Sans" panose="020B0606030504020204" pitchFamily="34" charset="0"/>
              </a:rPr>
              <a:t>ROHU00147</a:t>
            </a:r>
            <a:endParaRPr lang="en-US" sz="13800" b="1" dirty="0">
              <a:solidFill>
                <a:srgbClr val="003399"/>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 name="TextBox 1"/>
          <p:cNvSpPr txBox="1"/>
          <p:nvPr/>
        </p:nvSpPr>
        <p:spPr>
          <a:xfrm>
            <a:off x="979042" y="7382867"/>
            <a:ext cx="11719520" cy="1815882"/>
          </a:xfrm>
          <a:prstGeom prst="rect">
            <a:avLst/>
          </a:prstGeom>
          <a:noFill/>
        </p:spPr>
        <p:txBody>
          <a:bodyPr wrap="square" rtlCol="0">
            <a:spAutoFit/>
          </a:bodyPr>
          <a:lstStyle/>
          <a:p>
            <a:pPr algn="just"/>
            <a:r>
              <a:rPr lang="it-IT" sz="2800" b="1" dirty="0">
                <a:solidFill>
                  <a:schemeClr val="tx2"/>
                </a:solidFill>
                <a:latin typeface="Arial" panose="020B0604020202020204" pitchFamily="34" charset="0"/>
                <a:cs typeface="Arial" panose="020B0604020202020204" pitchFamily="34" charset="0"/>
              </a:rPr>
              <a:t>,,GEN: Green Energy Network - </a:t>
            </a:r>
            <a:r>
              <a:rPr lang="ro-RO" sz="2800" b="1" dirty="0">
                <a:solidFill>
                  <a:schemeClr val="tx2"/>
                </a:solidFill>
                <a:latin typeface="Arial" panose="020B0604020202020204" pitchFamily="34" charset="0"/>
                <a:cs typeface="Arial" panose="020B0604020202020204" pitchFamily="34" charset="0"/>
              </a:rPr>
              <a:t>Utilizarea instituțională și promovarea bunelor practici privind sursele regenerabile de energie în vederea susținerii unei zone transfrontaliere mai ecologice, mai curate și mai </a:t>
            </a:r>
            <a:r>
              <a:rPr lang="ro-RO" sz="2800" b="1" dirty="0" err="1">
                <a:solidFill>
                  <a:schemeClr val="tx2"/>
                </a:solidFill>
                <a:latin typeface="Arial" panose="020B0604020202020204" pitchFamily="34" charset="0"/>
                <a:cs typeface="Arial" panose="020B0604020202020204" pitchFamily="34" charset="0"/>
              </a:rPr>
              <a:t>reziliente</a:t>
            </a:r>
            <a:r>
              <a:rPr lang="it-IT" sz="2800" b="1" dirty="0">
                <a:solidFill>
                  <a:schemeClr val="tx2"/>
                </a:solidFill>
                <a:latin typeface="Arial" panose="020B0604020202020204" pitchFamily="34" charset="0"/>
                <a:cs typeface="Arial" panose="020B0604020202020204" pitchFamily="34" charset="0"/>
              </a:rPr>
              <a:t>” </a:t>
            </a:r>
            <a:endParaRPr lang="ro-RO" sz="2800" dirty="0">
              <a:solidFill>
                <a:schemeClr val="tx2"/>
              </a:solidFill>
              <a:latin typeface="Arial" panose="020B0604020202020204" pitchFamily="34" charset="0"/>
              <a:cs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8" name="Picture 57">
            <a:extLst>
              <a:ext uri="{FF2B5EF4-FFF2-40B4-BE49-F238E27FC236}">
                <a16:creationId xmlns="" xmlns:a16="http://schemas.microsoft.com/office/drawing/2014/main" id="{8588A958-BF66-7DB6-95AC-AB47E9B975E5}"/>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rcRect/>
          <a:stretch/>
        </p:blipFill>
        <p:spPr>
          <a:xfrm>
            <a:off x="9299" y="3340"/>
            <a:ext cx="20085501" cy="11302668"/>
          </a:xfrm>
          <a:prstGeom prst="rect">
            <a:avLst/>
          </a:prstGeom>
        </p:spPr>
      </p:pic>
      <p:sp>
        <p:nvSpPr>
          <p:cNvPr id="59" name="TextBox 58">
            <a:extLst>
              <a:ext uri="{FF2B5EF4-FFF2-40B4-BE49-F238E27FC236}">
                <a16:creationId xmlns="" xmlns:a16="http://schemas.microsoft.com/office/drawing/2014/main" id="{FCC6052C-5DD3-AC5E-A28B-2FAA21712AAB}"/>
              </a:ext>
            </a:extLst>
          </p:cNvPr>
          <p:cNvSpPr txBox="1"/>
          <p:nvPr/>
        </p:nvSpPr>
        <p:spPr>
          <a:xfrm>
            <a:off x="11499850" y="7635875"/>
            <a:ext cx="6553200" cy="1754326"/>
          </a:xfrm>
          <a:prstGeom prst="rect">
            <a:avLst/>
          </a:prstGeom>
          <a:noFill/>
        </p:spPr>
        <p:txBody>
          <a:bodyPr wrap="square" rtlCol="0">
            <a:spAutoFit/>
          </a:bodyPr>
          <a:lstStyle/>
          <a:p>
            <a:pPr algn="r"/>
            <a:r>
              <a:rPr lang="en-US" sz="5400" b="1" dirty="0" err="1">
                <a:solidFill>
                  <a:srgbClr val="003399"/>
                </a:solidFill>
                <a:latin typeface="Open Sans" panose="020B0606030504020204" pitchFamily="34" charset="0"/>
                <a:ea typeface="Open Sans" panose="020B0606030504020204" pitchFamily="34" charset="0"/>
                <a:cs typeface="Open Sans" panose="020B0606030504020204" pitchFamily="34" charset="0"/>
              </a:rPr>
              <a:t>Vă</a:t>
            </a:r>
            <a:r>
              <a:rPr lang="en-US" sz="5400" b="1" dirty="0">
                <a:solidFill>
                  <a:srgbClr val="003399"/>
                </a:solidFill>
                <a:latin typeface="Open Sans" panose="020B0606030504020204" pitchFamily="34" charset="0"/>
                <a:ea typeface="Open Sans" panose="020B0606030504020204" pitchFamily="34" charset="0"/>
                <a:cs typeface="Open Sans" panose="020B0606030504020204" pitchFamily="34" charset="0"/>
              </a:rPr>
              <a:t> </a:t>
            </a:r>
            <a:r>
              <a:rPr lang="en-US" sz="5400" b="1" dirty="0" err="1">
                <a:solidFill>
                  <a:srgbClr val="003399"/>
                </a:solidFill>
                <a:latin typeface="Open Sans" panose="020B0606030504020204" pitchFamily="34" charset="0"/>
                <a:ea typeface="Open Sans" panose="020B0606030504020204" pitchFamily="34" charset="0"/>
                <a:cs typeface="Open Sans" panose="020B0606030504020204" pitchFamily="34" charset="0"/>
              </a:rPr>
              <a:t>mulțumim</a:t>
            </a:r>
            <a:r>
              <a:rPr lang="en-US" sz="5400" b="1" dirty="0">
                <a:solidFill>
                  <a:srgbClr val="003399"/>
                </a:solidFill>
                <a:latin typeface="Open Sans" panose="020B0606030504020204" pitchFamily="34" charset="0"/>
                <a:ea typeface="Open Sans" panose="020B0606030504020204" pitchFamily="34" charset="0"/>
                <a:cs typeface="Open Sans" panose="020B0606030504020204" pitchFamily="34" charset="0"/>
              </a:rPr>
              <a:t> </a:t>
            </a:r>
            <a:r>
              <a:rPr lang="en-US" sz="5400" b="1" dirty="0" err="1">
                <a:solidFill>
                  <a:srgbClr val="003399"/>
                </a:solidFill>
                <a:latin typeface="Open Sans" panose="020B0606030504020204" pitchFamily="34" charset="0"/>
                <a:ea typeface="Open Sans" panose="020B0606030504020204" pitchFamily="34" charset="0"/>
                <a:cs typeface="Open Sans" panose="020B0606030504020204" pitchFamily="34" charset="0"/>
              </a:rPr>
              <a:t>pentru</a:t>
            </a:r>
            <a:r>
              <a:rPr lang="en-US" sz="5400" b="1" dirty="0">
                <a:solidFill>
                  <a:srgbClr val="003399"/>
                </a:solidFill>
                <a:latin typeface="Open Sans" panose="020B0606030504020204" pitchFamily="34" charset="0"/>
                <a:ea typeface="Open Sans" panose="020B0606030504020204" pitchFamily="34" charset="0"/>
                <a:cs typeface="Open Sans" panose="020B0606030504020204" pitchFamily="34" charset="0"/>
              </a:rPr>
              <a:t> </a:t>
            </a:r>
            <a:r>
              <a:rPr lang="en-US" sz="5400" b="1" dirty="0" err="1">
                <a:solidFill>
                  <a:srgbClr val="003399"/>
                </a:solidFill>
                <a:latin typeface="Open Sans" panose="020B0606030504020204" pitchFamily="34" charset="0"/>
                <a:ea typeface="Open Sans" panose="020B0606030504020204" pitchFamily="34" charset="0"/>
                <a:cs typeface="Open Sans" panose="020B0606030504020204" pitchFamily="34" charset="0"/>
              </a:rPr>
              <a:t>atenție</a:t>
            </a:r>
            <a:r>
              <a:rPr lang="en-US" sz="5400" b="1" dirty="0">
                <a:solidFill>
                  <a:srgbClr val="003399"/>
                </a:solidFill>
                <a:latin typeface="Open Sans" panose="020B0606030504020204" pitchFamily="34" charset="0"/>
                <a:ea typeface="Open Sans" panose="020B0606030504020204" pitchFamily="34" charset="0"/>
                <a:cs typeface="Open Sans" panose="020B0606030504020204" pitchFamily="34" charset="0"/>
              </a:rPr>
              <a:t>!</a:t>
            </a:r>
          </a:p>
        </p:txBody>
      </p:sp>
      <p:sp>
        <p:nvSpPr>
          <p:cNvPr id="60" name="TextBox 59">
            <a:extLst>
              <a:ext uri="{FF2B5EF4-FFF2-40B4-BE49-F238E27FC236}">
                <a16:creationId xmlns="" xmlns:a16="http://schemas.microsoft.com/office/drawing/2014/main" id="{2B267129-1D33-14F8-488F-24C3A6A5F680}"/>
              </a:ext>
            </a:extLst>
          </p:cNvPr>
          <p:cNvSpPr txBox="1"/>
          <p:nvPr/>
        </p:nvSpPr>
        <p:spPr>
          <a:xfrm>
            <a:off x="3498850" y="4130675"/>
            <a:ext cx="9073480" cy="4832092"/>
          </a:xfrm>
          <a:prstGeom prst="rect">
            <a:avLst/>
          </a:prstGeom>
          <a:noFill/>
        </p:spPr>
        <p:txBody>
          <a:bodyPr wrap="square" rtlCol="0">
            <a:spAutoFit/>
          </a:bodyPr>
          <a:lstStyle/>
          <a:p>
            <a:r>
              <a:rPr lang="en-US" sz="4400" dirty="0" err="1">
                <a:solidFill>
                  <a:srgbClr val="003399"/>
                </a:solidFill>
                <a:latin typeface="Open Sans" panose="020B0606030504020204" pitchFamily="34" charset="0"/>
                <a:ea typeface="Open Sans" panose="020B0606030504020204" pitchFamily="34" charset="0"/>
                <a:cs typeface="Open Sans" panose="020B0606030504020204" pitchFamily="34" charset="0"/>
              </a:rPr>
              <a:t>Nume</a:t>
            </a:r>
            <a:r>
              <a:rPr lang="en-US" sz="4400" dirty="0">
                <a:solidFill>
                  <a:srgbClr val="003399"/>
                </a:solidFill>
                <a:latin typeface="Open Sans" panose="020B0606030504020204" pitchFamily="34" charset="0"/>
                <a:ea typeface="Open Sans" panose="020B0606030504020204" pitchFamily="34" charset="0"/>
                <a:cs typeface="Open Sans" panose="020B0606030504020204" pitchFamily="34" charset="0"/>
              </a:rPr>
              <a:t>:</a:t>
            </a:r>
            <a:r>
              <a:rPr lang="ro-RO" sz="4400" dirty="0">
                <a:solidFill>
                  <a:srgbClr val="003399"/>
                </a:solidFill>
                <a:latin typeface="Open Sans" panose="020B0606030504020204" pitchFamily="34" charset="0"/>
                <a:ea typeface="Open Sans" panose="020B0606030504020204" pitchFamily="34" charset="0"/>
                <a:cs typeface="Open Sans" panose="020B0606030504020204" pitchFamily="34" charset="0"/>
              </a:rPr>
              <a:t> </a:t>
            </a:r>
            <a:r>
              <a:rPr lang="ro-RO" sz="4400" b="1" dirty="0">
                <a:solidFill>
                  <a:srgbClr val="003399"/>
                </a:solidFill>
                <a:latin typeface="Open Sans" panose="020B0606030504020204" pitchFamily="34" charset="0"/>
                <a:ea typeface="Open Sans" panose="020B0606030504020204" pitchFamily="34" charset="0"/>
                <a:cs typeface="Open Sans" panose="020B0606030504020204" pitchFamily="34" charset="0"/>
              </a:rPr>
              <a:t>MARTIN PETER MIHELLER</a:t>
            </a:r>
            <a:endParaRPr lang="en-US" sz="4400" b="1" dirty="0">
              <a:solidFill>
                <a:srgbClr val="003399"/>
              </a:solidFill>
              <a:latin typeface="Open Sans" panose="020B0606030504020204" pitchFamily="34" charset="0"/>
              <a:ea typeface="Open Sans" panose="020B0606030504020204" pitchFamily="34" charset="0"/>
              <a:cs typeface="Open Sans" panose="020B0606030504020204" pitchFamily="34" charset="0"/>
            </a:endParaRPr>
          </a:p>
          <a:p>
            <a:endParaRPr lang="en-US" sz="4400" dirty="0">
              <a:solidFill>
                <a:srgbClr val="003399"/>
              </a:solidFill>
              <a:latin typeface="Open Sans" panose="020B0606030504020204" pitchFamily="34" charset="0"/>
              <a:ea typeface="Open Sans" panose="020B0606030504020204" pitchFamily="34" charset="0"/>
              <a:cs typeface="Open Sans" panose="020B0606030504020204" pitchFamily="34" charset="0"/>
            </a:endParaRPr>
          </a:p>
          <a:p>
            <a:r>
              <a:rPr lang="en-US" sz="4400" dirty="0" err="1">
                <a:solidFill>
                  <a:srgbClr val="003399"/>
                </a:solidFill>
                <a:latin typeface="Open Sans" panose="020B0606030504020204" pitchFamily="34" charset="0"/>
                <a:ea typeface="Open Sans" panose="020B0606030504020204" pitchFamily="34" charset="0"/>
                <a:cs typeface="Open Sans" panose="020B0606030504020204" pitchFamily="34" charset="0"/>
              </a:rPr>
              <a:t>Instituție</a:t>
            </a:r>
            <a:r>
              <a:rPr lang="en-US" sz="4400" dirty="0">
                <a:solidFill>
                  <a:srgbClr val="003399"/>
                </a:solidFill>
                <a:latin typeface="Open Sans" panose="020B0606030504020204" pitchFamily="34" charset="0"/>
                <a:ea typeface="Open Sans" panose="020B0606030504020204" pitchFamily="34" charset="0"/>
                <a:cs typeface="Open Sans" panose="020B0606030504020204" pitchFamily="34" charset="0"/>
              </a:rPr>
              <a:t>:</a:t>
            </a:r>
            <a:r>
              <a:rPr lang="ro-RO" sz="4400" dirty="0">
                <a:solidFill>
                  <a:srgbClr val="003399"/>
                </a:solidFill>
                <a:latin typeface="Open Sans" panose="020B0606030504020204" pitchFamily="34" charset="0"/>
                <a:ea typeface="Open Sans" panose="020B0606030504020204" pitchFamily="34" charset="0"/>
                <a:cs typeface="Open Sans" panose="020B0606030504020204" pitchFamily="34" charset="0"/>
              </a:rPr>
              <a:t> </a:t>
            </a:r>
            <a:r>
              <a:rPr lang="ro-RO" sz="4400" b="1" dirty="0">
                <a:solidFill>
                  <a:srgbClr val="003399"/>
                </a:solidFill>
                <a:latin typeface="Open Sans" panose="020B0606030504020204" pitchFamily="34" charset="0"/>
                <a:ea typeface="Open Sans" panose="020B0606030504020204" pitchFamily="34" charset="0"/>
                <a:cs typeface="Open Sans" panose="020B0606030504020204" pitchFamily="34" charset="0"/>
              </a:rPr>
              <a:t>SOCIETATEA DE BINEFACERE DON ORIONE</a:t>
            </a:r>
            <a:endParaRPr lang="en-US" sz="4400" b="1" dirty="0">
              <a:solidFill>
                <a:srgbClr val="003399"/>
              </a:solidFill>
              <a:latin typeface="Open Sans" panose="020B0606030504020204" pitchFamily="34" charset="0"/>
              <a:ea typeface="Open Sans" panose="020B0606030504020204" pitchFamily="34" charset="0"/>
              <a:cs typeface="Open Sans" panose="020B0606030504020204" pitchFamily="34" charset="0"/>
            </a:endParaRPr>
          </a:p>
          <a:p>
            <a:endParaRPr lang="en-US" sz="4400" dirty="0">
              <a:solidFill>
                <a:srgbClr val="003399"/>
              </a:solidFill>
              <a:latin typeface="Open Sans" panose="020B0606030504020204" pitchFamily="34" charset="0"/>
              <a:ea typeface="Open Sans" panose="020B0606030504020204" pitchFamily="34" charset="0"/>
              <a:cs typeface="Open Sans" panose="020B0606030504020204" pitchFamily="34" charset="0"/>
            </a:endParaRPr>
          </a:p>
          <a:p>
            <a:r>
              <a:rPr lang="en-US" sz="4400" dirty="0" err="1">
                <a:solidFill>
                  <a:srgbClr val="003399"/>
                </a:solidFill>
                <a:latin typeface="Open Sans" panose="020B0606030504020204" pitchFamily="34" charset="0"/>
                <a:ea typeface="Open Sans" panose="020B0606030504020204" pitchFamily="34" charset="0"/>
                <a:cs typeface="Open Sans" panose="020B0606030504020204" pitchFamily="34" charset="0"/>
              </a:rPr>
              <a:t>Adresă</a:t>
            </a:r>
            <a:r>
              <a:rPr lang="en-US" sz="4400" dirty="0">
                <a:solidFill>
                  <a:srgbClr val="003399"/>
                </a:solidFill>
                <a:latin typeface="Open Sans" panose="020B0606030504020204" pitchFamily="34" charset="0"/>
                <a:ea typeface="Open Sans" panose="020B0606030504020204" pitchFamily="34" charset="0"/>
                <a:cs typeface="Open Sans" panose="020B0606030504020204" pitchFamily="34" charset="0"/>
              </a:rPr>
              <a:t> email:</a:t>
            </a:r>
            <a:r>
              <a:rPr lang="ro-RO" sz="4400" dirty="0">
                <a:solidFill>
                  <a:srgbClr val="003399"/>
                </a:solidFill>
                <a:latin typeface="Open Sans" panose="020B0606030504020204" pitchFamily="34" charset="0"/>
                <a:ea typeface="Open Sans" panose="020B0606030504020204" pitchFamily="34" charset="0"/>
                <a:cs typeface="Open Sans" panose="020B0606030504020204" pitchFamily="34" charset="0"/>
              </a:rPr>
              <a:t> </a:t>
            </a:r>
            <a:r>
              <a:rPr lang="ro-RO" sz="4400" b="1" dirty="0">
                <a:solidFill>
                  <a:srgbClr val="003399"/>
                </a:solidFill>
                <a:latin typeface="Open Sans" panose="020B0606030504020204" pitchFamily="34" charset="0"/>
                <a:ea typeface="Open Sans" panose="020B0606030504020204" pitchFamily="34" charset="0"/>
                <a:cs typeface="Open Sans" panose="020B0606030504020204" pitchFamily="34" charset="0"/>
              </a:rPr>
              <a:t>sbdo.oradea@gmail.com</a:t>
            </a:r>
            <a:endParaRPr lang="en-US" sz="4400" b="1" dirty="0">
              <a:solidFill>
                <a:srgbClr val="003399"/>
              </a:solidFill>
              <a:latin typeface="Open Sans" panose="020B0606030504020204" pitchFamily="34" charset="0"/>
              <a:ea typeface="Open Sans" panose="020B0606030504020204" pitchFamily="34" charset="0"/>
              <a:cs typeface="Open Sans" panose="020B0606030504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5" descr="Graphical user interface, application&#10;&#10;Description automatically generated with medium confidence">
            <a:extLst>
              <a:ext uri="{FF2B5EF4-FFF2-40B4-BE49-F238E27FC236}">
                <a16:creationId xmlns="" xmlns:a16="http://schemas.microsoft.com/office/drawing/2014/main" id="{0EFD9A3C-E810-CD9C-DE6F-42E7FA17699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0" y="397"/>
            <a:ext cx="20104100" cy="11308556"/>
          </a:xfrm>
          <a:prstGeom prst="rect">
            <a:avLst/>
          </a:prstGeom>
        </p:spPr>
      </p:pic>
      <p:sp>
        <p:nvSpPr>
          <p:cNvPr id="9" name="TextBox 8">
            <a:extLst>
              <a:ext uri="{FF2B5EF4-FFF2-40B4-BE49-F238E27FC236}">
                <a16:creationId xmlns="" xmlns:a16="http://schemas.microsoft.com/office/drawing/2014/main" id="{4B5AA1FB-9B62-E77E-8E53-A3900C7A7FCC}"/>
              </a:ext>
            </a:extLst>
          </p:cNvPr>
          <p:cNvSpPr txBox="1"/>
          <p:nvPr/>
        </p:nvSpPr>
        <p:spPr>
          <a:xfrm>
            <a:off x="2347194" y="1678553"/>
            <a:ext cx="13897544" cy="2062103"/>
          </a:xfrm>
          <a:prstGeom prst="rect">
            <a:avLst/>
          </a:prstGeom>
          <a:noFill/>
        </p:spPr>
        <p:txBody>
          <a:bodyPr wrap="square" rtlCol="0">
            <a:spAutoFit/>
          </a:bodyPr>
          <a:lstStyle/>
          <a:p>
            <a:pPr algn="l"/>
            <a:r>
              <a:rPr lang="en-US" sz="3200" b="1" dirty="0">
                <a:solidFill>
                  <a:srgbClr val="003399"/>
                </a:solidFill>
                <a:latin typeface="Open Sans" panose="020B0606030504020204" pitchFamily="34" charset="0"/>
                <a:ea typeface="Open Sans" panose="020B0606030504020204" pitchFamily="34" charset="0"/>
                <a:cs typeface="Open Sans" panose="020B0606030504020204" pitchFamily="34" charset="0"/>
              </a:rPr>
              <a:t>GEN: Green Energy Network</a:t>
            </a:r>
            <a:endParaRPr lang="ro-RO" sz="3200" b="1" dirty="0">
              <a:solidFill>
                <a:srgbClr val="003399"/>
              </a:solidFill>
              <a:latin typeface="Open Sans" panose="020B0606030504020204" pitchFamily="34" charset="0"/>
              <a:ea typeface="Open Sans" panose="020B0606030504020204" pitchFamily="34" charset="0"/>
              <a:cs typeface="Open Sans" panose="020B0606030504020204" pitchFamily="34" charset="0"/>
            </a:endParaRPr>
          </a:p>
          <a:p>
            <a:pPr algn="l"/>
            <a:r>
              <a:rPr lang="en-US" sz="3200" b="1" dirty="0" err="1">
                <a:solidFill>
                  <a:srgbClr val="003399"/>
                </a:solidFill>
                <a:latin typeface="Open Sans" panose="020B0606030504020204" pitchFamily="34" charset="0"/>
                <a:ea typeface="Open Sans" panose="020B0606030504020204" pitchFamily="34" charset="0"/>
                <a:cs typeface="Open Sans" panose="020B0606030504020204" pitchFamily="34" charset="0"/>
              </a:rPr>
              <a:t>Utilizarea</a:t>
            </a:r>
            <a:r>
              <a:rPr lang="en-US" sz="3200" b="1" dirty="0">
                <a:solidFill>
                  <a:srgbClr val="003399"/>
                </a:solidFill>
                <a:latin typeface="Open Sans" panose="020B0606030504020204" pitchFamily="34" charset="0"/>
                <a:ea typeface="Open Sans" panose="020B0606030504020204" pitchFamily="34" charset="0"/>
                <a:cs typeface="Open Sans" panose="020B0606030504020204" pitchFamily="34" charset="0"/>
              </a:rPr>
              <a:t> </a:t>
            </a:r>
            <a:r>
              <a:rPr lang="en-US" sz="3200" b="1" dirty="0" err="1">
                <a:solidFill>
                  <a:srgbClr val="003399"/>
                </a:solidFill>
                <a:latin typeface="Open Sans" panose="020B0606030504020204" pitchFamily="34" charset="0"/>
                <a:ea typeface="Open Sans" panose="020B0606030504020204" pitchFamily="34" charset="0"/>
                <a:cs typeface="Open Sans" panose="020B0606030504020204" pitchFamily="34" charset="0"/>
              </a:rPr>
              <a:t>instituțională</a:t>
            </a:r>
            <a:r>
              <a:rPr lang="en-US" sz="3200" b="1" dirty="0">
                <a:solidFill>
                  <a:srgbClr val="003399"/>
                </a:solidFill>
                <a:latin typeface="Open Sans" panose="020B0606030504020204" pitchFamily="34" charset="0"/>
                <a:ea typeface="Open Sans" panose="020B0606030504020204" pitchFamily="34" charset="0"/>
                <a:cs typeface="Open Sans" panose="020B0606030504020204" pitchFamily="34" charset="0"/>
              </a:rPr>
              <a:t> </a:t>
            </a:r>
            <a:r>
              <a:rPr lang="en-US" sz="3200" b="1" dirty="0" err="1">
                <a:solidFill>
                  <a:srgbClr val="003399"/>
                </a:solidFill>
                <a:latin typeface="Open Sans" panose="020B0606030504020204" pitchFamily="34" charset="0"/>
                <a:ea typeface="Open Sans" panose="020B0606030504020204" pitchFamily="34" charset="0"/>
                <a:cs typeface="Open Sans" panose="020B0606030504020204" pitchFamily="34" charset="0"/>
              </a:rPr>
              <a:t>și</a:t>
            </a:r>
            <a:r>
              <a:rPr lang="en-US" sz="3200" b="1" dirty="0">
                <a:solidFill>
                  <a:srgbClr val="003399"/>
                </a:solidFill>
                <a:latin typeface="Open Sans" panose="020B0606030504020204" pitchFamily="34" charset="0"/>
                <a:ea typeface="Open Sans" panose="020B0606030504020204" pitchFamily="34" charset="0"/>
                <a:cs typeface="Open Sans" panose="020B0606030504020204" pitchFamily="34" charset="0"/>
              </a:rPr>
              <a:t> </a:t>
            </a:r>
            <a:r>
              <a:rPr lang="en-US" sz="3200" b="1" dirty="0" err="1">
                <a:solidFill>
                  <a:srgbClr val="003399"/>
                </a:solidFill>
                <a:latin typeface="Open Sans" panose="020B0606030504020204" pitchFamily="34" charset="0"/>
                <a:ea typeface="Open Sans" panose="020B0606030504020204" pitchFamily="34" charset="0"/>
                <a:cs typeface="Open Sans" panose="020B0606030504020204" pitchFamily="34" charset="0"/>
              </a:rPr>
              <a:t>promovarea</a:t>
            </a:r>
            <a:r>
              <a:rPr lang="en-US" sz="3200" b="1" dirty="0">
                <a:solidFill>
                  <a:srgbClr val="003399"/>
                </a:solidFill>
                <a:latin typeface="Open Sans" panose="020B0606030504020204" pitchFamily="34" charset="0"/>
                <a:ea typeface="Open Sans" panose="020B0606030504020204" pitchFamily="34" charset="0"/>
                <a:cs typeface="Open Sans" panose="020B0606030504020204" pitchFamily="34" charset="0"/>
              </a:rPr>
              <a:t> </a:t>
            </a:r>
            <a:r>
              <a:rPr lang="en-US" sz="3200" b="1" dirty="0" err="1">
                <a:solidFill>
                  <a:srgbClr val="003399"/>
                </a:solidFill>
                <a:latin typeface="Open Sans" panose="020B0606030504020204" pitchFamily="34" charset="0"/>
                <a:ea typeface="Open Sans" panose="020B0606030504020204" pitchFamily="34" charset="0"/>
                <a:cs typeface="Open Sans" panose="020B0606030504020204" pitchFamily="34" charset="0"/>
              </a:rPr>
              <a:t>bunelor</a:t>
            </a:r>
            <a:r>
              <a:rPr lang="en-US" sz="3200" b="1" dirty="0">
                <a:solidFill>
                  <a:srgbClr val="003399"/>
                </a:solidFill>
                <a:latin typeface="Open Sans" panose="020B0606030504020204" pitchFamily="34" charset="0"/>
                <a:ea typeface="Open Sans" panose="020B0606030504020204" pitchFamily="34" charset="0"/>
                <a:cs typeface="Open Sans" panose="020B0606030504020204" pitchFamily="34" charset="0"/>
              </a:rPr>
              <a:t> </a:t>
            </a:r>
            <a:r>
              <a:rPr lang="en-US" sz="3200" b="1" dirty="0" err="1">
                <a:solidFill>
                  <a:srgbClr val="003399"/>
                </a:solidFill>
                <a:latin typeface="Open Sans" panose="020B0606030504020204" pitchFamily="34" charset="0"/>
                <a:ea typeface="Open Sans" panose="020B0606030504020204" pitchFamily="34" charset="0"/>
                <a:cs typeface="Open Sans" panose="020B0606030504020204" pitchFamily="34" charset="0"/>
              </a:rPr>
              <a:t>practici</a:t>
            </a:r>
            <a:r>
              <a:rPr lang="en-US" sz="3200" b="1" dirty="0">
                <a:solidFill>
                  <a:srgbClr val="003399"/>
                </a:solidFill>
                <a:latin typeface="Open Sans" panose="020B0606030504020204" pitchFamily="34" charset="0"/>
                <a:ea typeface="Open Sans" panose="020B0606030504020204" pitchFamily="34" charset="0"/>
                <a:cs typeface="Open Sans" panose="020B0606030504020204" pitchFamily="34" charset="0"/>
              </a:rPr>
              <a:t> </a:t>
            </a:r>
            <a:r>
              <a:rPr lang="en-US" sz="3200" b="1" dirty="0" err="1">
                <a:solidFill>
                  <a:srgbClr val="003399"/>
                </a:solidFill>
                <a:latin typeface="Open Sans" panose="020B0606030504020204" pitchFamily="34" charset="0"/>
                <a:ea typeface="Open Sans" panose="020B0606030504020204" pitchFamily="34" charset="0"/>
                <a:cs typeface="Open Sans" panose="020B0606030504020204" pitchFamily="34" charset="0"/>
              </a:rPr>
              <a:t>privind</a:t>
            </a:r>
            <a:r>
              <a:rPr lang="en-US" sz="3200" b="1" dirty="0">
                <a:solidFill>
                  <a:srgbClr val="003399"/>
                </a:solidFill>
                <a:latin typeface="Open Sans" panose="020B0606030504020204" pitchFamily="34" charset="0"/>
                <a:ea typeface="Open Sans" panose="020B0606030504020204" pitchFamily="34" charset="0"/>
                <a:cs typeface="Open Sans" panose="020B0606030504020204" pitchFamily="34" charset="0"/>
              </a:rPr>
              <a:t> </a:t>
            </a:r>
            <a:r>
              <a:rPr lang="en-US" sz="3200" b="1" dirty="0" err="1">
                <a:solidFill>
                  <a:srgbClr val="003399"/>
                </a:solidFill>
                <a:latin typeface="Open Sans" panose="020B0606030504020204" pitchFamily="34" charset="0"/>
                <a:ea typeface="Open Sans" panose="020B0606030504020204" pitchFamily="34" charset="0"/>
                <a:cs typeface="Open Sans" panose="020B0606030504020204" pitchFamily="34" charset="0"/>
              </a:rPr>
              <a:t>sursele</a:t>
            </a:r>
            <a:r>
              <a:rPr lang="en-US" sz="3200" b="1" dirty="0">
                <a:solidFill>
                  <a:srgbClr val="003399"/>
                </a:solidFill>
                <a:latin typeface="Open Sans" panose="020B0606030504020204" pitchFamily="34" charset="0"/>
                <a:ea typeface="Open Sans" panose="020B0606030504020204" pitchFamily="34" charset="0"/>
                <a:cs typeface="Open Sans" panose="020B0606030504020204" pitchFamily="34" charset="0"/>
              </a:rPr>
              <a:t> </a:t>
            </a:r>
            <a:r>
              <a:rPr lang="en-US" sz="3200" b="1" dirty="0" err="1">
                <a:solidFill>
                  <a:srgbClr val="003399"/>
                </a:solidFill>
                <a:latin typeface="Open Sans" panose="020B0606030504020204" pitchFamily="34" charset="0"/>
                <a:ea typeface="Open Sans" panose="020B0606030504020204" pitchFamily="34" charset="0"/>
                <a:cs typeface="Open Sans" panose="020B0606030504020204" pitchFamily="34" charset="0"/>
              </a:rPr>
              <a:t>regenerabile</a:t>
            </a:r>
            <a:r>
              <a:rPr lang="en-US" sz="3200" b="1" dirty="0">
                <a:solidFill>
                  <a:srgbClr val="003399"/>
                </a:solidFill>
                <a:latin typeface="Open Sans" panose="020B0606030504020204" pitchFamily="34" charset="0"/>
                <a:ea typeface="Open Sans" panose="020B0606030504020204" pitchFamily="34" charset="0"/>
                <a:cs typeface="Open Sans" panose="020B0606030504020204" pitchFamily="34" charset="0"/>
              </a:rPr>
              <a:t> de </a:t>
            </a:r>
            <a:r>
              <a:rPr lang="en-US" sz="3200" b="1" dirty="0" err="1">
                <a:solidFill>
                  <a:srgbClr val="003399"/>
                </a:solidFill>
                <a:latin typeface="Open Sans" panose="020B0606030504020204" pitchFamily="34" charset="0"/>
                <a:ea typeface="Open Sans" panose="020B0606030504020204" pitchFamily="34" charset="0"/>
                <a:cs typeface="Open Sans" panose="020B0606030504020204" pitchFamily="34" charset="0"/>
              </a:rPr>
              <a:t>energie</a:t>
            </a:r>
            <a:r>
              <a:rPr lang="en-US" sz="3200" b="1" dirty="0">
                <a:solidFill>
                  <a:srgbClr val="003399"/>
                </a:solidFill>
                <a:latin typeface="Open Sans" panose="020B0606030504020204" pitchFamily="34" charset="0"/>
                <a:ea typeface="Open Sans" panose="020B0606030504020204" pitchFamily="34" charset="0"/>
                <a:cs typeface="Open Sans" panose="020B0606030504020204" pitchFamily="34" charset="0"/>
              </a:rPr>
              <a:t> </a:t>
            </a:r>
            <a:r>
              <a:rPr lang="en-US" sz="3200" b="1" dirty="0" err="1">
                <a:solidFill>
                  <a:srgbClr val="003399"/>
                </a:solidFill>
                <a:latin typeface="Open Sans" panose="020B0606030504020204" pitchFamily="34" charset="0"/>
                <a:ea typeface="Open Sans" panose="020B0606030504020204" pitchFamily="34" charset="0"/>
                <a:cs typeface="Open Sans" panose="020B0606030504020204" pitchFamily="34" charset="0"/>
              </a:rPr>
              <a:t>în</a:t>
            </a:r>
            <a:r>
              <a:rPr lang="en-US" sz="3200" b="1" dirty="0">
                <a:solidFill>
                  <a:srgbClr val="003399"/>
                </a:solidFill>
                <a:latin typeface="Open Sans" panose="020B0606030504020204" pitchFamily="34" charset="0"/>
                <a:ea typeface="Open Sans" panose="020B0606030504020204" pitchFamily="34" charset="0"/>
                <a:cs typeface="Open Sans" panose="020B0606030504020204" pitchFamily="34" charset="0"/>
              </a:rPr>
              <a:t> </a:t>
            </a:r>
            <a:r>
              <a:rPr lang="en-US" sz="3200" b="1" dirty="0" err="1">
                <a:solidFill>
                  <a:srgbClr val="003399"/>
                </a:solidFill>
                <a:latin typeface="Open Sans" panose="020B0606030504020204" pitchFamily="34" charset="0"/>
                <a:ea typeface="Open Sans" panose="020B0606030504020204" pitchFamily="34" charset="0"/>
                <a:cs typeface="Open Sans" panose="020B0606030504020204" pitchFamily="34" charset="0"/>
              </a:rPr>
              <a:t>vederea</a:t>
            </a:r>
            <a:r>
              <a:rPr lang="en-US" sz="3200" b="1" dirty="0">
                <a:solidFill>
                  <a:srgbClr val="003399"/>
                </a:solidFill>
                <a:latin typeface="Open Sans" panose="020B0606030504020204" pitchFamily="34" charset="0"/>
                <a:ea typeface="Open Sans" panose="020B0606030504020204" pitchFamily="34" charset="0"/>
                <a:cs typeface="Open Sans" panose="020B0606030504020204" pitchFamily="34" charset="0"/>
              </a:rPr>
              <a:t> </a:t>
            </a:r>
            <a:r>
              <a:rPr lang="en-US" sz="3200" b="1" dirty="0" err="1">
                <a:solidFill>
                  <a:srgbClr val="003399"/>
                </a:solidFill>
                <a:latin typeface="Open Sans" panose="020B0606030504020204" pitchFamily="34" charset="0"/>
                <a:ea typeface="Open Sans" panose="020B0606030504020204" pitchFamily="34" charset="0"/>
                <a:cs typeface="Open Sans" panose="020B0606030504020204" pitchFamily="34" charset="0"/>
              </a:rPr>
              <a:t>susținerii</a:t>
            </a:r>
            <a:r>
              <a:rPr lang="en-US" sz="3200" b="1" dirty="0">
                <a:solidFill>
                  <a:srgbClr val="003399"/>
                </a:solidFill>
                <a:latin typeface="Open Sans" panose="020B0606030504020204" pitchFamily="34" charset="0"/>
                <a:ea typeface="Open Sans" panose="020B0606030504020204" pitchFamily="34" charset="0"/>
                <a:cs typeface="Open Sans" panose="020B0606030504020204" pitchFamily="34" charset="0"/>
              </a:rPr>
              <a:t> </a:t>
            </a:r>
            <a:r>
              <a:rPr lang="en-US" sz="3200" b="1" dirty="0" err="1">
                <a:solidFill>
                  <a:srgbClr val="003399"/>
                </a:solidFill>
                <a:latin typeface="Open Sans" panose="020B0606030504020204" pitchFamily="34" charset="0"/>
                <a:ea typeface="Open Sans" panose="020B0606030504020204" pitchFamily="34" charset="0"/>
                <a:cs typeface="Open Sans" panose="020B0606030504020204" pitchFamily="34" charset="0"/>
              </a:rPr>
              <a:t>unei</a:t>
            </a:r>
            <a:r>
              <a:rPr lang="en-US" sz="3200" b="1" dirty="0">
                <a:solidFill>
                  <a:srgbClr val="003399"/>
                </a:solidFill>
                <a:latin typeface="Open Sans" panose="020B0606030504020204" pitchFamily="34" charset="0"/>
                <a:ea typeface="Open Sans" panose="020B0606030504020204" pitchFamily="34" charset="0"/>
                <a:cs typeface="Open Sans" panose="020B0606030504020204" pitchFamily="34" charset="0"/>
              </a:rPr>
              <a:t> zone </a:t>
            </a:r>
            <a:r>
              <a:rPr lang="en-US" sz="3200" b="1" dirty="0" err="1">
                <a:solidFill>
                  <a:srgbClr val="003399"/>
                </a:solidFill>
                <a:latin typeface="Open Sans" panose="020B0606030504020204" pitchFamily="34" charset="0"/>
                <a:ea typeface="Open Sans" panose="020B0606030504020204" pitchFamily="34" charset="0"/>
                <a:cs typeface="Open Sans" panose="020B0606030504020204" pitchFamily="34" charset="0"/>
              </a:rPr>
              <a:t>transfrontaliere</a:t>
            </a:r>
            <a:r>
              <a:rPr lang="en-US" sz="3200" b="1" dirty="0">
                <a:solidFill>
                  <a:srgbClr val="003399"/>
                </a:solidFill>
                <a:latin typeface="Open Sans" panose="020B0606030504020204" pitchFamily="34" charset="0"/>
                <a:ea typeface="Open Sans" panose="020B0606030504020204" pitchFamily="34" charset="0"/>
                <a:cs typeface="Open Sans" panose="020B0606030504020204" pitchFamily="34" charset="0"/>
              </a:rPr>
              <a:t> </a:t>
            </a:r>
            <a:r>
              <a:rPr lang="en-US" sz="3200" b="1" dirty="0" err="1">
                <a:solidFill>
                  <a:srgbClr val="003399"/>
                </a:solidFill>
                <a:latin typeface="Open Sans" panose="020B0606030504020204" pitchFamily="34" charset="0"/>
                <a:ea typeface="Open Sans" panose="020B0606030504020204" pitchFamily="34" charset="0"/>
                <a:cs typeface="Open Sans" panose="020B0606030504020204" pitchFamily="34" charset="0"/>
              </a:rPr>
              <a:t>mai</a:t>
            </a:r>
            <a:r>
              <a:rPr lang="en-US" sz="3200" b="1" dirty="0">
                <a:solidFill>
                  <a:srgbClr val="003399"/>
                </a:solidFill>
                <a:latin typeface="Open Sans" panose="020B0606030504020204" pitchFamily="34" charset="0"/>
                <a:ea typeface="Open Sans" panose="020B0606030504020204" pitchFamily="34" charset="0"/>
                <a:cs typeface="Open Sans" panose="020B0606030504020204" pitchFamily="34" charset="0"/>
              </a:rPr>
              <a:t> </a:t>
            </a:r>
            <a:r>
              <a:rPr lang="en-US" sz="3200" b="1" dirty="0" err="1">
                <a:solidFill>
                  <a:srgbClr val="003399"/>
                </a:solidFill>
                <a:latin typeface="Open Sans" panose="020B0606030504020204" pitchFamily="34" charset="0"/>
                <a:ea typeface="Open Sans" panose="020B0606030504020204" pitchFamily="34" charset="0"/>
                <a:cs typeface="Open Sans" panose="020B0606030504020204" pitchFamily="34" charset="0"/>
              </a:rPr>
              <a:t>ecologice</a:t>
            </a:r>
            <a:r>
              <a:rPr lang="en-US" sz="3200" b="1" dirty="0">
                <a:solidFill>
                  <a:srgbClr val="003399"/>
                </a:solidFill>
                <a:latin typeface="Open Sans" panose="020B0606030504020204" pitchFamily="34" charset="0"/>
                <a:ea typeface="Open Sans" panose="020B0606030504020204" pitchFamily="34" charset="0"/>
                <a:cs typeface="Open Sans" panose="020B0606030504020204" pitchFamily="34" charset="0"/>
              </a:rPr>
              <a:t>, </a:t>
            </a:r>
            <a:r>
              <a:rPr lang="en-US" sz="3200" b="1" dirty="0" err="1">
                <a:solidFill>
                  <a:srgbClr val="003399"/>
                </a:solidFill>
                <a:latin typeface="Open Sans" panose="020B0606030504020204" pitchFamily="34" charset="0"/>
                <a:ea typeface="Open Sans" panose="020B0606030504020204" pitchFamily="34" charset="0"/>
                <a:cs typeface="Open Sans" panose="020B0606030504020204" pitchFamily="34" charset="0"/>
              </a:rPr>
              <a:t>mai</a:t>
            </a:r>
            <a:r>
              <a:rPr lang="en-US" sz="3200" b="1" dirty="0">
                <a:solidFill>
                  <a:srgbClr val="003399"/>
                </a:solidFill>
                <a:latin typeface="Open Sans" panose="020B0606030504020204" pitchFamily="34" charset="0"/>
                <a:ea typeface="Open Sans" panose="020B0606030504020204" pitchFamily="34" charset="0"/>
                <a:cs typeface="Open Sans" panose="020B0606030504020204" pitchFamily="34" charset="0"/>
              </a:rPr>
              <a:t> curate </a:t>
            </a:r>
            <a:r>
              <a:rPr lang="en-US" sz="3200" b="1" dirty="0" err="1">
                <a:solidFill>
                  <a:srgbClr val="003399"/>
                </a:solidFill>
                <a:latin typeface="Open Sans" panose="020B0606030504020204" pitchFamily="34" charset="0"/>
                <a:ea typeface="Open Sans" panose="020B0606030504020204" pitchFamily="34" charset="0"/>
                <a:cs typeface="Open Sans" panose="020B0606030504020204" pitchFamily="34" charset="0"/>
              </a:rPr>
              <a:t>și</a:t>
            </a:r>
            <a:r>
              <a:rPr lang="en-US" sz="3200" b="1" dirty="0">
                <a:solidFill>
                  <a:srgbClr val="003399"/>
                </a:solidFill>
                <a:latin typeface="Open Sans" panose="020B0606030504020204" pitchFamily="34" charset="0"/>
                <a:ea typeface="Open Sans" panose="020B0606030504020204" pitchFamily="34" charset="0"/>
                <a:cs typeface="Open Sans" panose="020B0606030504020204" pitchFamily="34" charset="0"/>
              </a:rPr>
              <a:t> </a:t>
            </a:r>
            <a:r>
              <a:rPr lang="en-US" sz="3200" b="1" dirty="0" err="1">
                <a:solidFill>
                  <a:srgbClr val="003399"/>
                </a:solidFill>
                <a:latin typeface="Open Sans" panose="020B0606030504020204" pitchFamily="34" charset="0"/>
                <a:ea typeface="Open Sans" panose="020B0606030504020204" pitchFamily="34" charset="0"/>
                <a:cs typeface="Open Sans" panose="020B0606030504020204" pitchFamily="34" charset="0"/>
              </a:rPr>
              <a:t>mai</a:t>
            </a:r>
            <a:r>
              <a:rPr lang="en-US" sz="3200" b="1" dirty="0">
                <a:solidFill>
                  <a:srgbClr val="003399"/>
                </a:solidFill>
                <a:latin typeface="Open Sans" panose="020B0606030504020204" pitchFamily="34" charset="0"/>
                <a:ea typeface="Open Sans" panose="020B0606030504020204" pitchFamily="34" charset="0"/>
                <a:cs typeface="Open Sans" panose="020B0606030504020204" pitchFamily="34" charset="0"/>
              </a:rPr>
              <a:t> </a:t>
            </a:r>
            <a:r>
              <a:rPr lang="en-US" sz="3200" b="1" dirty="0" err="1">
                <a:solidFill>
                  <a:srgbClr val="003399"/>
                </a:solidFill>
                <a:latin typeface="Open Sans" panose="020B0606030504020204" pitchFamily="34" charset="0"/>
                <a:ea typeface="Open Sans" panose="020B0606030504020204" pitchFamily="34" charset="0"/>
                <a:cs typeface="Open Sans" panose="020B0606030504020204" pitchFamily="34" charset="0"/>
              </a:rPr>
              <a:t>reziliente</a:t>
            </a:r>
            <a:endParaRPr lang="en-US" sz="3200" b="1" dirty="0">
              <a:solidFill>
                <a:srgbClr val="003399"/>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0" name="TextBox 9">
            <a:extLst>
              <a:ext uri="{FF2B5EF4-FFF2-40B4-BE49-F238E27FC236}">
                <a16:creationId xmlns="" xmlns:a16="http://schemas.microsoft.com/office/drawing/2014/main" id="{57098FCD-A5A9-2CB2-22E4-8813F56DE483}"/>
              </a:ext>
            </a:extLst>
          </p:cNvPr>
          <p:cNvSpPr txBox="1"/>
          <p:nvPr/>
        </p:nvSpPr>
        <p:spPr>
          <a:xfrm>
            <a:off x="2347194" y="4059461"/>
            <a:ext cx="12745416" cy="5601533"/>
          </a:xfrm>
          <a:prstGeom prst="rect">
            <a:avLst/>
          </a:prstGeom>
          <a:noFill/>
        </p:spPr>
        <p:txBody>
          <a:bodyPr wrap="square" rtlCol="0">
            <a:spAutoFit/>
          </a:bodyPr>
          <a:lstStyle/>
          <a:p>
            <a:pPr algn="just"/>
            <a:r>
              <a:rPr lang="ro-RO" sz="2800" dirty="0">
                <a:solidFill>
                  <a:schemeClr val="tx2"/>
                </a:solidFill>
              </a:rPr>
              <a:t>Proiectul a fost depus spre finanțare de către </a:t>
            </a:r>
            <a:r>
              <a:rPr lang="ro-RO" sz="2800" b="1" dirty="0">
                <a:solidFill>
                  <a:schemeClr val="tx2"/>
                </a:solidFill>
              </a:rPr>
              <a:t>Societatea de Binefacere „Don </a:t>
            </a:r>
            <a:r>
              <a:rPr lang="ro-RO" sz="2800" b="1" dirty="0" err="1">
                <a:solidFill>
                  <a:schemeClr val="tx2"/>
                </a:solidFill>
              </a:rPr>
              <a:t>Orione</a:t>
            </a:r>
            <a:r>
              <a:rPr lang="ro-RO" sz="2800" b="1" dirty="0">
                <a:solidFill>
                  <a:schemeClr val="tx2"/>
                </a:solidFill>
              </a:rPr>
              <a:t>” </a:t>
            </a:r>
            <a:r>
              <a:rPr lang="ro-RO" sz="2800" dirty="0">
                <a:solidFill>
                  <a:schemeClr val="tx2"/>
                </a:solidFill>
              </a:rPr>
              <a:t>în colaborare cu partenerii de proiect, în luna septembrie 2023, în cadrul </a:t>
            </a:r>
            <a:r>
              <a:rPr lang="ro-RO" sz="2800" b="1" dirty="0">
                <a:solidFill>
                  <a:schemeClr val="tx2"/>
                </a:solidFill>
              </a:rPr>
              <a:t>Programului </a:t>
            </a:r>
            <a:r>
              <a:rPr lang="ro-RO" sz="2800" b="1" dirty="0" err="1">
                <a:solidFill>
                  <a:schemeClr val="tx2"/>
                </a:solidFill>
              </a:rPr>
              <a:t>Interreg</a:t>
            </a:r>
            <a:r>
              <a:rPr lang="ro-RO" sz="2800" b="1" dirty="0">
                <a:solidFill>
                  <a:schemeClr val="tx2"/>
                </a:solidFill>
              </a:rPr>
              <a:t> VI-A România-Ungaria 2021 – 2027</a:t>
            </a:r>
            <a:r>
              <a:rPr lang="ro-RO" sz="2800" dirty="0">
                <a:solidFill>
                  <a:schemeClr val="tx2"/>
                </a:solidFill>
              </a:rPr>
              <a:t>.</a:t>
            </a:r>
          </a:p>
          <a:p>
            <a:pPr algn="just"/>
            <a:endParaRPr lang="ro-RO" sz="1100" dirty="0">
              <a:solidFill>
                <a:schemeClr val="tx2"/>
              </a:solidFill>
            </a:endParaRPr>
          </a:p>
          <a:p>
            <a:pPr algn="just"/>
            <a:r>
              <a:rPr lang="ro-RO" sz="2800" dirty="0">
                <a:solidFill>
                  <a:schemeClr val="tx2"/>
                </a:solidFill>
              </a:rPr>
              <a:t>Contractul de finanțare a fost semnat la data de </a:t>
            </a:r>
            <a:r>
              <a:rPr lang="ro-RO" sz="2800" b="1" dirty="0">
                <a:solidFill>
                  <a:schemeClr val="tx2"/>
                </a:solidFill>
              </a:rPr>
              <a:t>23.04.2025</a:t>
            </a:r>
            <a:r>
              <a:rPr lang="ro-RO" sz="2800" dirty="0">
                <a:solidFill>
                  <a:schemeClr val="tx2"/>
                </a:solidFill>
              </a:rPr>
              <a:t>.</a:t>
            </a:r>
          </a:p>
          <a:p>
            <a:pPr algn="just"/>
            <a:endParaRPr lang="ro-RO" sz="1100" dirty="0">
              <a:solidFill>
                <a:schemeClr val="tx2"/>
              </a:solidFill>
            </a:endParaRPr>
          </a:p>
          <a:p>
            <a:pPr algn="just"/>
            <a:r>
              <a:rPr lang="it-IT" sz="2800" dirty="0">
                <a:solidFill>
                  <a:schemeClr val="tx2"/>
                </a:solidFill>
              </a:rPr>
              <a:t>Prin intermediul acestui proiect, </a:t>
            </a:r>
            <a:r>
              <a:rPr lang="ro-RO" sz="2800" dirty="0">
                <a:solidFill>
                  <a:schemeClr val="tx2"/>
                </a:solidFill>
              </a:rPr>
              <a:t>Societatea de Binefacere „Don </a:t>
            </a:r>
            <a:r>
              <a:rPr lang="ro-RO" sz="2800" dirty="0" err="1">
                <a:solidFill>
                  <a:schemeClr val="tx2"/>
                </a:solidFill>
              </a:rPr>
              <a:t>Orione</a:t>
            </a:r>
            <a:r>
              <a:rPr lang="ro-RO" sz="2800" dirty="0">
                <a:solidFill>
                  <a:schemeClr val="tx2"/>
                </a:solidFill>
              </a:rPr>
              <a:t>”</a:t>
            </a:r>
            <a:r>
              <a:rPr lang="it-IT" sz="2800" dirty="0">
                <a:solidFill>
                  <a:schemeClr val="tx2"/>
                </a:solidFill>
              </a:rPr>
              <a:t>, în colaborare cu partenerii de  proiect, Agenția Județeană pentru Ocuparea Forței de Muncă Bihor, </a:t>
            </a:r>
            <a:r>
              <a:rPr lang="ro-RO" sz="2800" dirty="0">
                <a:solidFill>
                  <a:schemeClr val="tx2"/>
                </a:solidFill>
              </a:rPr>
              <a:t>Camera de </a:t>
            </a:r>
            <a:r>
              <a:rPr lang="ro-RO" sz="2800" dirty="0" err="1">
                <a:solidFill>
                  <a:schemeClr val="tx2"/>
                </a:solidFill>
              </a:rPr>
              <a:t>Comerţ</a:t>
            </a:r>
            <a:r>
              <a:rPr lang="ro-RO" sz="2800" dirty="0">
                <a:solidFill>
                  <a:schemeClr val="tx2"/>
                </a:solidFill>
              </a:rPr>
              <a:t> </a:t>
            </a:r>
            <a:r>
              <a:rPr lang="ro-RO" sz="2800" dirty="0" err="1">
                <a:solidFill>
                  <a:schemeClr val="tx2"/>
                </a:solidFill>
              </a:rPr>
              <a:t>şi</a:t>
            </a:r>
            <a:r>
              <a:rPr lang="ro-RO" sz="2800" dirty="0">
                <a:solidFill>
                  <a:schemeClr val="tx2"/>
                </a:solidFill>
              </a:rPr>
              <a:t> Industrie a </a:t>
            </a:r>
            <a:r>
              <a:rPr lang="ro-RO" sz="2800" dirty="0" err="1">
                <a:solidFill>
                  <a:schemeClr val="tx2"/>
                </a:solidFill>
              </a:rPr>
              <a:t>Judeţului</a:t>
            </a:r>
            <a:r>
              <a:rPr lang="ro-RO" sz="2800" dirty="0">
                <a:solidFill>
                  <a:schemeClr val="tx2"/>
                </a:solidFill>
              </a:rPr>
              <a:t> </a:t>
            </a:r>
            <a:r>
              <a:rPr lang="ro-RO" sz="2800" dirty="0" err="1">
                <a:solidFill>
                  <a:schemeClr val="tx2"/>
                </a:solidFill>
              </a:rPr>
              <a:t>Békés</a:t>
            </a:r>
            <a:r>
              <a:rPr lang="ro-RO" sz="2800" dirty="0">
                <a:solidFill>
                  <a:schemeClr val="tx2"/>
                </a:solidFill>
              </a:rPr>
              <a:t> și Prefectura Județului </a:t>
            </a:r>
            <a:r>
              <a:rPr lang="ro-RO" sz="2800" dirty="0" err="1">
                <a:solidFill>
                  <a:schemeClr val="tx2"/>
                </a:solidFill>
              </a:rPr>
              <a:t>Békés</a:t>
            </a:r>
            <a:r>
              <a:rPr lang="ro-RO" sz="2800" dirty="0">
                <a:solidFill>
                  <a:schemeClr val="tx2"/>
                </a:solidFill>
              </a:rPr>
              <a:t> </a:t>
            </a:r>
            <a:r>
              <a:rPr lang="it-IT" sz="2800" dirty="0">
                <a:solidFill>
                  <a:schemeClr val="tx2"/>
                </a:solidFill>
              </a:rPr>
              <a:t>din Ungaria, urmăresc să propună soluții de creștere a gradului de utilizare a resurselor de energie regenerabilă în detrimentul celei clasice, prin instalarea de sisteme de producere și stocare a energiei solare în cazul celor patru organizații partenere.</a:t>
            </a:r>
            <a:endParaRPr lang="ro-RO" sz="2800" dirty="0">
              <a:solidFill>
                <a:schemeClr val="tx2"/>
              </a:solidFill>
            </a:endParaRPr>
          </a:p>
          <a:p>
            <a:pPr algn="just"/>
            <a:endParaRPr lang="en-US" sz="2800"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8E43F541-0340-E537-A1DE-343C99A6E09C}"/>
            </a:ext>
          </a:extLst>
        </p:cNvPr>
        <p:cNvGrpSpPr/>
        <p:nvPr/>
      </p:nvGrpSpPr>
      <p:grpSpPr>
        <a:xfrm>
          <a:off x="0" y="0"/>
          <a:ext cx="0" cy="0"/>
          <a:chOff x="0" y="0"/>
          <a:chExt cx="0" cy="0"/>
        </a:xfrm>
      </p:grpSpPr>
      <p:pic>
        <p:nvPicPr>
          <p:cNvPr id="6" name="Picture 5" descr="Graphical user interface, application&#10;&#10;Description automatically generated with medium confidence">
            <a:extLst>
              <a:ext uri="{FF2B5EF4-FFF2-40B4-BE49-F238E27FC236}">
                <a16:creationId xmlns="" xmlns:a16="http://schemas.microsoft.com/office/drawing/2014/main" id="{D228F16D-6C01-E366-D8B9-95A2C3E5E9A5}"/>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0" y="397"/>
            <a:ext cx="20104100" cy="11308556"/>
          </a:xfrm>
          <a:prstGeom prst="rect">
            <a:avLst/>
          </a:prstGeom>
        </p:spPr>
      </p:pic>
      <p:sp>
        <p:nvSpPr>
          <p:cNvPr id="9" name="TextBox 8">
            <a:extLst>
              <a:ext uri="{FF2B5EF4-FFF2-40B4-BE49-F238E27FC236}">
                <a16:creationId xmlns="" xmlns:a16="http://schemas.microsoft.com/office/drawing/2014/main" id="{5C2DF1E2-DA0C-217F-3440-73560CE9BBEB}"/>
              </a:ext>
            </a:extLst>
          </p:cNvPr>
          <p:cNvSpPr txBox="1"/>
          <p:nvPr/>
        </p:nvSpPr>
        <p:spPr>
          <a:xfrm>
            <a:off x="2347194" y="1994461"/>
            <a:ext cx="13897544" cy="707886"/>
          </a:xfrm>
          <a:prstGeom prst="rect">
            <a:avLst/>
          </a:prstGeom>
          <a:noFill/>
        </p:spPr>
        <p:txBody>
          <a:bodyPr wrap="square" rtlCol="0">
            <a:spAutoFit/>
          </a:bodyPr>
          <a:lstStyle/>
          <a:p>
            <a:pPr algn="l"/>
            <a:r>
              <a:rPr lang="ro-RO" sz="4000" b="1" dirty="0">
                <a:solidFill>
                  <a:srgbClr val="003399"/>
                </a:solidFill>
                <a:latin typeface="Open Sans" panose="020B0606030504020204" pitchFamily="34" charset="0"/>
                <a:ea typeface="Open Sans" panose="020B0606030504020204" pitchFamily="34" charset="0"/>
                <a:cs typeface="Open Sans" panose="020B0606030504020204" pitchFamily="34" charset="0"/>
              </a:rPr>
              <a:t>BUGETUL PROIECTULUI</a:t>
            </a:r>
            <a:endParaRPr lang="en-US" sz="4000" b="1" dirty="0">
              <a:solidFill>
                <a:srgbClr val="003399"/>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0" name="TextBox 9">
            <a:extLst>
              <a:ext uri="{FF2B5EF4-FFF2-40B4-BE49-F238E27FC236}">
                <a16:creationId xmlns="" xmlns:a16="http://schemas.microsoft.com/office/drawing/2014/main" id="{944EC067-6EA9-2F0C-CDD1-56297AC25864}"/>
              </a:ext>
            </a:extLst>
          </p:cNvPr>
          <p:cNvSpPr txBox="1"/>
          <p:nvPr/>
        </p:nvSpPr>
        <p:spPr>
          <a:xfrm>
            <a:off x="2347194" y="4059461"/>
            <a:ext cx="12745416" cy="3108543"/>
          </a:xfrm>
          <a:prstGeom prst="rect">
            <a:avLst/>
          </a:prstGeom>
          <a:noFill/>
        </p:spPr>
        <p:txBody>
          <a:bodyPr wrap="square" rtlCol="0">
            <a:spAutoFit/>
          </a:bodyPr>
          <a:lstStyle/>
          <a:p>
            <a:pPr algn="just"/>
            <a:r>
              <a:rPr lang="ro-RO" sz="2800" dirty="0">
                <a:solidFill>
                  <a:schemeClr val="tx2"/>
                </a:solidFill>
              </a:rPr>
              <a:t>Bugetul total al proiectului este de </a:t>
            </a:r>
            <a:r>
              <a:rPr lang="ro-RO" sz="2800" b="1" dirty="0">
                <a:solidFill>
                  <a:schemeClr val="tx2"/>
                </a:solidFill>
              </a:rPr>
              <a:t>1.249.352,00 Euro</a:t>
            </a:r>
            <a:r>
              <a:rPr lang="ro-RO" sz="2800" dirty="0">
                <a:solidFill>
                  <a:schemeClr val="tx2"/>
                </a:solidFill>
              </a:rPr>
              <a:t>, din care </a:t>
            </a:r>
            <a:r>
              <a:rPr lang="ro-RO" sz="2800" b="1" dirty="0">
                <a:solidFill>
                  <a:schemeClr val="tx2"/>
                </a:solidFill>
              </a:rPr>
              <a:t>999.481,60 Euro</a:t>
            </a:r>
            <a:r>
              <a:rPr lang="ro-RO" sz="2800" dirty="0">
                <a:solidFill>
                  <a:schemeClr val="tx2"/>
                </a:solidFill>
              </a:rPr>
              <a:t> reprezintă contribuția </a:t>
            </a:r>
            <a:r>
              <a:rPr lang="ro-RO" sz="2800" b="1" dirty="0">
                <a:solidFill>
                  <a:schemeClr val="tx2"/>
                </a:solidFill>
              </a:rPr>
              <a:t>FEDR</a:t>
            </a:r>
            <a:r>
              <a:rPr lang="ro-RO" sz="2800" dirty="0">
                <a:solidFill>
                  <a:schemeClr val="tx2"/>
                </a:solidFill>
              </a:rPr>
              <a:t>. Din totalul bugetului, </a:t>
            </a:r>
            <a:r>
              <a:rPr lang="ro-RO" sz="2800" b="1" dirty="0">
                <a:solidFill>
                  <a:schemeClr val="tx2"/>
                </a:solidFill>
              </a:rPr>
              <a:t>320.800,00 Euro </a:t>
            </a:r>
            <a:r>
              <a:rPr lang="ro-RO" sz="2800" dirty="0">
                <a:solidFill>
                  <a:schemeClr val="tx2"/>
                </a:solidFill>
              </a:rPr>
              <a:t>îi revin </a:t>
            </a:r>
            <a:r>
              <a:rPr lang="ro-RO" sz="2800" b="1" dirty="0">
                <a:solidFill>
                  <a:schemeClr val="tx2"/>
                </a:solidFill>
              </a:rPr>
              <a:t>Societății de Binefacere „Don </a:t>
            </a:r>
            <a:r>
              <a:rPr lang="ro-RO" sz="2800" b="1" dirty="0" err="1">
                <a:solidFill>
                  <a:schemeClr val="tx2"/>
                </a:solidFill>
              </a:rPr>
              <a:t>Orione</a:t>
            </a:r>
            <a:r>
              <a:rPr lang="ro-RO" sz="2800" dirty="0">
                <a:solidFill>
                  <a:schemeClr val="tx2"/>
                </a:solidFill>
              </a:rPr>
              <a:t>, </a:t>
            </a:r>
            <a:r>
              <a:rPr lang="ro-RO" sz="2800" b="1" dirty="0">
                <a:solidFill>
                  <a:schemeClr val="tx2"/>
                </a:solidFill>
              </a:rPr>
              <a:t>301.072,00 Euro </a:t>
            </a:r>
            <a:r>
              <a:rPr lang="ro-RO" sz="2800" dirty="0">
                <a:solidFill>
                  <a:schemeClr val="tx2"/>
                </a:solidFill>
              </a:rPr>
              <a:t>reprezintă bugetul </a:t>
            </a:r>
            <a:r>
              <a:rPr lang="ro-RO" sz="2800" b="1" dirty="0">
                <a:solidFill>
                  <a:schemeClr val="tx2"/>
                </a:solidFill>
              </a:rPr>
              <a:t>Agenției Județeană pentru Ocuparea Forței de Muncă Bihor</a:t>
            </a:r>
            <a:r>
              <a:rPr lang="ro-RO" sz="2800" dirty="0">
                <a:solidFill>
                  <a:schemeClr val="tx2"/>
                </a:solidFill>
              </a:rPr>
              <a:t>, </a:t>
            </a:r>
            <a:r>
              <a:rPr lang="ro-RO" sz="2800" b="1" dirty="0">
                <a:solidFill>
                  <a:schemeClr val="tx2"/>
                </a:solidFill>
              </a:rPr>
              <a:t>356.580,00 Euro </a:t>
            </a:r>
            <a:r>
              <a:rPr lang="ro-RO" sz="2800" dirty="0">
                <a:solidFill>
                  <a:schemeClr val="tx2"/>
                </a:solidFill>
              </a:rPr>
              <a:t>sunt alocați </a:t>
            </a:r>
            <a:r>
              <a:rPr lang="ro-RO" sz="2800" b="1" dirty="0">
                <a:solidFill>
                  <a:schemeClr val="tx2"/>
                </a:solidFill>
              </a:rPr>
              <a:t>Camerei de </a:t>
            </a:r>
            <a:r>
              <a:rPr lang="ro-RO" sz="2800" b="1" dirty="0" err="1">
                <a:solidFill>
                  <a:schemeClr val="tx2"/>
                </a:solidFill>
              </a:rPr>
              <a:t>Comerţ</a:t>
            </a:r>
            <a:r>
              <a:rPr lang="ro-RO" sz="2800" b="1" dirty="0">
                <a:solidFill>
                  <a:schemeClr val="tx2"/>
                </a:solidFill>
              </a:rPr>
              <a:t> </a:t>
            </a:r>
            <a:r>
              <a:rPr lang="ro-RO" sz="2800" b="1" dirty="0" err="1">
                <a:solidFill>
                  <a:schemeClr val="tx2"/>
                </a:solidFill>
              </a:rPr>
              <a:t>şi</a:t>
            </a:r>
            <a:r>
              <a:rPr lang="ro-RO" sz="2800" b="1" dirty="0">
                <a:solidFill>
                  <a:schemeClr val="tx2"/>
                </a:solidFill>
              </a:rPr>
              <a:t> Industrie a </a:t>
            </a:r>
            <a:r>
              <a:rPr lang="ro-RO" sz="2800" b="1" dirty="0" err="1">
                <a:solidFill>
                  <a:schemeClr val="tx2"/>
                </a:solidFill>
              </a:rPr>
              <a:t>Judeţului</a:t>
            </a:r>
            <a:r>
              <a:rPr lang="ro-RO" sz="2800" b="1" dirty="0">
                <a:solidFill>
                  <a:schemeClr val="tx2"/>
                </a:solidFill>
              </a:rPr>
              <a:t> </a:t>
            </a:r>
            <a:r>
              <a:rPr lang="ro-RO" sz="2800" b="1" dirty="0" err="1">
                <a:solidFill>
                  <a:schemeClr val="tx2"/>
                </a:solidFill>
              </a:rPr>
              <a:t>Békés</a:t>
            </a:r>
            <a:r>
              <a:rPr lang="ro-RO" sz="2800" dirty="0">
                <a:solidFill>
                  <a:schemeClr val="tx2"/>
                </a:solidFill>
              </a:rPr>
              <a:t>, iar </a:t>
            </a:r>
            <a:r>
              <a:rPr lang="ro-RO" sz="2800" b="1" dirty="0">
                <a:solidFill>
                  <a:schemeClr val="tx2"/>
                </a:solidFill>
              </a:rPr>
              <a:t>104.076,00 Euro </a:t>
            </a:r>
            <a:r>
              <a:rPr lang="ro-RO" sz="2800" dirty="0">
                <a:solidFill>
                  <a:schemeClr val="tx2"/>
                </a:solidFill>
              </a:rPr>
              <a:t>este valoarea bugetului </a:t>
            </a:r>
            <a:r>
              <a:rPr lang="ro-RO" sz="2800" b="1" dirty="0">
                <a:solidFill>
                  <a:schemeClr val="tx2"/>
                </a:solidFill>
              </a:rPr>
              <a:t>Prefecturii Județului </a:t>
            </a:r>
            <a:r>
              <a:rPr lang="ro-RO" sz="2800" b="1" dirty="0" err="1">
                <a:solidFill>
                  <a:schemeClr val="tx2"/>
                </a:solidFill>
              </a:rPr>
              <a:t>Békés</a:t>
            </a:r>
            <a:r>
              <a:rPr lang="ro-RO" sz="2800" dirty="0">
                <a:solidFill>
                  <a:schemeClr val="tx2"/>
                </a:solidFill>
              </a:rPr>
              <a:t>.</a:t>
            </a:r>
            <a:endParaRPr lang="en-US" sz="2800"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570837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E1C1FDFB-CD06-101B-D47A-5489E02DAF15}"/>
            </a:ext>
          </a:extLst>
        </p:cNvPr>
        <p:cNvGrpSpPr/>
        <p:nvPr/>
      </p:nvGrpSpPr>
      <p:grpSpPr>
        <a:xfrm>
          <a:off x="0" y="0"/>
          <a:ext cx="0" cy="0"/>
          <a:chOff x="0" y="0"/>
          <a:chExt cx="0" cy="0"/>
        </a:xfrm>
      </p:grpSpPr>
      <p:pic>
        <p:nvPicPr>
          <p:cNvPr id="6" name="Picture 5" descr="Graphical user interface, application&#10;&#10;Description automatically generated with medium confidence">
            <a:extLst>
              <a:ext uri="{FF2B5EF4-FFF2-40B4-BE49-F238E27FC236}">
                <a16:creationId xmlns="" xmlns:a16="http://schemas.microsoft.com/office/drawing/2014/main" id="{0FAD6061-F235-C269-E3BA-D722F188F43D}"/>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0" y="397"/>
            <a:ext cx="20104100" cy="11308556"/>
          </a:xfrm>
          <a:prstGeom prst="rect">
            <a:avLst/>
          </a:prstGeom>
        </p:spPr>
      </p:pic>
      <p:sp>
        <p:nvSpPr>
          <p:cNvPr id="9" name="TextBox 8">
            <a:extLst>
              <a:ext uri="{FF2B5EF4-FFF2-40B4-BE49-F238E27FC236}">
                <a16:creationId xmlns="" xmlns:a16="http://schemas.microsoft.com/office/drawing/2014/main" id="{7E7E4932-E07C-092D-0E78-119259FE03D1}"/>
              </a:ext>
            </a:extLst>
          </p:cNvPr>
          <p:cNvSpPr txBox="1"/>
          <p:nvPr/>
        </p:nvSpPr>
        <p:spPr>
          <a:xfrm>
            <a:off x="2347194" y="2282493"/>
            <a:ext cx="13897544" cy="707886"/>
          </a:xfrm>
          <a:prstGeom prst="rect">
            <a:avLst/>
          </a:prstGeom>
          <a:noFill/>
        </p:spPr>
        <p:txBody>
          <a:bodyPr wrap="square" rtlCol="0">
            <a:spAutoFit/>
          </a:bodyPr>
          <a:lstStyle/>
          <a:p>
            <a:pPr algn="l"/>
            <a:r>
              <a:rPr lang="ro-RO" sz="4000" b="1" dirty="0">
                <a:solidFill>
                  <a:srgbClr val="003399"/>
                </a:solidFill>
                <a:latin typeface="Open Sans" panose="020B0606030504020204" pitchFamily="34" charset="0"/>
                <a:ea typeface="Open Sans" panose="020B0606030504020204" pitchFamily="34" charset="0"/>
                <a:cs typeface="Open Sans" panose="020B0606030504020204" pitchFamily="34" charset="0"/>
              </a:rPr>
              <a:t>OBIECTIV GENERAL</a:t>
            </a:r>
            <a:endParaRPr lang="en-US" sz="4000" b="1" dirty="0">
              <a:solidFill>
                <a:srgbClr val="003399"/>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0" name="TextBox 9">
            <a:extLst>
              <a:ext uri="{FF2B5EF4-FFF2-40B4-BE49-F238E27FC236}">
                <a16:creationId xmlns="" xmlns:a16="http://schemas.microsoft.com/office/drawing/2014/main" id="{0B38849C-9642-17A6-2EFB-39282F0E4887}"/>
              </a:ext>
            </a:extLst>
          </p:cNvPr>
          <p:cNvSpPr txBox="1"/>
          <p:nvPr/>
        </p:nvSpPr>
        <p:spPr>
          <a:xfrm>
            <a:off x="2347194" y="4059461"/>
            <a:ext cx="12745416" cy="3970318"/>
          </a:xfrm>
          <a:prstGeom prst="rect">
            <a:avLst/>
          </a:prstGeom>
          <a:noFill/>
        </p:spPr>
        <p:txBody>
          <a:bodyPr wrap="square" rtlCol="0">
            <a:spAutoFit/>
          </a:bodyPr>
          <a:lstStyle/>
          <a:p>
            <a:pPr algn="just"/>
            <a:r>
              <a:rPr lang="ro-RO" sz="2800" b="1" dirty="0">
                <a:solidFill>
                  <a:schemeClr val="tx2"/>
                </a:solidFill>
              </a:rPr>
              <a:t>Obiectivul general </a:t>
            </a:r>
            <a:r>
              <a:rPr lang="ro-RO" sz="2800" dirty="0">
                <a:solidFill>
                  <a:schemeClr val="tx2"/>
                </a:solidFill>
              </a:rPr>
              <a:t>al proiectului este </a:t>
            </a:r>
            <a:r>
              <a:rPr lang="ro-RO" sz="2800" b="1" dirty="0">
                <a:solidFill>
                  <a:schemeClr val="tx2"/>
                </a:solidFill>
              </a:rPr>
              <a:t>crearea unei rețele de organizații ,,verzi” în regiunea de frontieră</a:t>
            </a:r>
            <a:r>
              <a:rPr lang="ro-RO" sz="2800" dirty="0">
                <a:solidFill>
                  <a:schemeClr val="tx2"/>
                </a:solidFill>
              </a:rPr>
              <a:t> cu scopul de a promova utilizarea energiei regenerabile fotovoltaice ca sursă de energie durabilă. Astfel, rețeaua instituționala, formată din patru membri (partenerii proiectului), va avea rolul de a crea prima insulă instituțională ,,verde” folosind energie regenerabilă, de a promova utilizarea durabilă a surselor de energie regenerabilă, de a face schimb de bune practici și know-how în acest domeniu prin identificarea unor soluții strategice și practice pentru implementarea proiectelor cu potențial fotovoltaic ridicat.</a:t>
            </a:r>
            <a:endParaRPr lang="en-US" sz="2800"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338981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B33FF9DD-3226-D75A-64BE-FDE30C929CA0}"/>
            </a:ext>
          </a:extLst>
        </p:cNvPr>
        <p:cNvGrpSpPr/>
        <p:nvPr/>
      </p:nvGrpSpPr>
      <p:grpSpPr>
        <a:xfrm>
          <a:off x="0" y="0"/>
          <a:ext cx="0" cy="0"/>
          <a:chOff x="0" y="0"/>
          <a:chExt cx="0" cy="0"/>
        </a:xfrm>
      </p:grpSpPr>
      <p:pic>
        <p:nvPicPr>
          <p:cNvPr id="6" name="Picture 5" descr="Graphical user interface, application&#10;&#10;Description automatically generated with medium confidence">
            <a:extLst>
              <a:ext uri="{FF2B5EF4-FFF2-40B4-BE49-F238E27FC236}">
                <a16:creationId xmlns="" xmlns:a16="http://schemas.microsoft.com/office/drawing/2014/main" id="{07E292DB-8717-B7BF-475C-42E4C57F630A}"/>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0" y="397"/>
            <a:ext cx="20104100" cy="11308556"/>
          </a:xfrm>
          <a:prstGeom prst="rect">
            <a:avLst/>
          </a:prstGeom>
        </p:spPr>
      </p:pic>
      <p:sp>
        <p:nvSpPr>
          <p:cNvPr id="9" name="TextBox 8">
            <a:extLst>
              <a:ext uri="{FF2B5EF4-FFF2-40B4-BE49-F238E27FC236}">
                <a16:creationId xmlns="" xmlns:a16="http://schemas.microsoft.com/office/drawing/2014/main" id="{96B934BA-BF5F-F272-F8FD-80FB32A5C148}"/>
              </a:ext>
            </a:extLst>
          </p:cNvPr>
          <p:cNvSpPr txBox="1"/>
          <p:nvPr/>
        </p:nvSpPr>
        <p:spPr>
          <a:xfrm>
            <a:off x="2347194" y="1901548"/>
            <a:ext cx="13897544" cy="584775"/>
          </a:xfrm>
          <a:prstGeom prst="rect">
            <a:avLst/>
          </a:prstGeom>
          <a:noFill/>
        </p:spPr>
        <p:txBody>
          <a:bodyPr wrap="square" rtlCol="0">
            <a:spAutoFit/>
          </a:bodyPr>
          <a:lstStyle/>
          <a:p>
            <a:pPr algn="l"/>
            <a:r>
              <a:rPr lang="ro-RO" sz="3200" b="1" dirty="0">
                <a:solidFill>
                  <a:srgbClr val="003399"/>
                </a:solidFill>
                <a:latin typeface="Open Sans" panose="020B0606030504020204" pitchFamily="34" charset="0"/>
                <a:ea typeface="Open Sans" panose="020B0606030504020204" pitchFamily="34" charset="0"/>
                <a:cs typeface="Open Sans" panose="020B0606030504020204" pitchFamily="34" charset="0"/>
              </a:rPr>
              <a:t>OBIECTIVE SPECIFICE</a:t>
            </a:r>
            <a:endParaRPr lang="en-US" sz="3200" b="1" dirty="0">
              <a:solidFill>
                <a:srgbClr val="003399"/>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0" name="TextBox 9">
            <a:extLst>
              <a:ext uri="{FF2B5EF4-FFF2-40B4-BE49-F238E27FC236}">
                <a16:creationId xmlns="" xmlns:a16="http://schemas.microsoft.com/office/drawing/2014/main" id="{75D21C46-292C-DDBD-11E5-2E7E69E4E2D7}"/>
              </a:ext>
            </a:extLst>
          </p:cNvPr>
          <p:cNvSpPr txBox="1"/>
          <p:nvPr/>
        </p:nvSpPr>
        <p:spPr>
          <a:xfrm>
            <a:off x="2347194" y="3050188"/>
            <a:ext cx="12745416" cy="3108543"/>
          </a:xfrm>
          <a:prstGeom prst="rect">
            <a:avLst/>
          </a:prstGeom>
          <a:noFill/>
        </p:spPr>
        <p:txBody>
          <a:bodyPr wrap="square" rtlCol="0">
            <a:spAutoFit/>
          </a:bodyPr>
          <a:lstStyle/>
          <a:p>
            <a:pPr algn="just"/>
            <a:r>
              <a:rPr lang="ro-RO" sz="2800" dirty="0">
                <a:solidFill>
                  <a:schemeClr val="tx2"/>
                </a:solidFill>
              </a:rPr>
              <a:t>Obiectivele specifice ale proiectului sunt:</a:t>
            </a:r>
          </a:p>
          <a:p>
            <a:pPr algn="just"/>
            <a:r>
              <a:rPr lang="ro-RO" sz="2800" dirty="0">
                <a:solidFill>
                  <a:schemeClr val="tx2"/>
                </a:solidFill>
              </a:rPr>
              <a:t>-	Promovarea beneficiilor utilizării energiilor regenerabile și creșterea gradului de conștientizare cu privire la importanța surselor de energie durabilă;</a:t>
            </a:r>
          </a:p>
          <a:p>
            <a:pPr algn="just"/>
            <a:r>
              <a:rPr lang="ro-RO" sz="2800" dirty="0">
                <a:solidFill>
                  <a:schemeClr val="tx2"/>
                </a:solidFill>
              </a:rPr>
              <a:t>-	Dezvoltarea infrastructurii energetice a instituțiilor și organizațiilor din zona de frontieră ca exemplu de bună practică privind utilizarea potențialului fotovoltaic ridicat - Rețeaua de Energie Verde.</a:t>
            </a:r>
          </a:p>
          <a:p>
            <a:pPr algn="just"/>
            <a:endParaRPr lang="en-US" sz="2800"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 name="TextBox 8">
            <a:extLst>
              <a:ext uri="{FF2B5EF4-FFF2-40B4-BE49-F238E27FC236}">
                <a16:creationId xmlns="" xmlns:a16="http://schemas.microsoft.com/office/drawing/2014/main" id="{29269D82-DD60-4FEE-D6E1-39E07A703067}"/>
              </a:ext>
            </a:extLst>
          </p:cNvPr>
          <p:cNvSpPr txBox="1"/>
          <p:nvPr/>
        </p:nvSpPr>
        <p:spPr>
          <a:xfrm>
            <a:off x="2499594" y="6582068"/>
            <a:ext cx="13897544" cy="584775"/>
          </a:xfrm>
          <a:prstGeom prst="rect">
            <a:avLst/>
          </a:prstGeom>
          <a:noFill/>
        </p:spPr>
        <p:txBody>
          <a:bodyPr wrap="square" rtlCol="0">
            <a:spAutoFit/>
          </a:bodyPr>
          <a:lstStyle/>
          <a:p>
            <a:pPr algn="l"/>
            <a:r>
              <a:rPr lang="ro-RO" sz="3200" b="1" dirty="0">
                <a:solidFill>
                  <a:srgbClr val="003399"/>
                </a:solidFill>
                <a:latin typeface="Open Sans" panose="020B0606030504020204" pitchFamily="34" charset="0"/>
                <a:ea typeface="Open Sans" panose="020B0606030504020204" pitchFamily="34" charset="0"/>
                <a:cs typeface="Open Sans" panose="020B0606030504020204" pitchFamily="34" charset="0"/>
              </a:rPr>
              <a:t>DURATA PROIECTULUI</a:t>
            </a:r>
            <a:endParaRPr lang="en-US" sz="3200" b="1" dirty="0">
              <a:solidFill>
                <a:srgbClr val="003399"/>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TextBox 9">
            <a:extLst>
              <a:ext uri="{FF2B5EF4-FFF2-40B4-BE49-F238E27FC236}">
                <a16:creationId xmlns="" xmlns:a16="http://schemas.microsoft.com/office/drawing/2014/main" id="{8ABE9C47-84ED-DB48-4EA9-B6F33FE3B290}"/>
              </a:ext>
            </a:extLst>
          </p:cNvPr>
          <p:cNvSpPr txBox="1"/>
          <p:nvPr/>
        </p:nvSpPr>
        <p:spPr>
          <a:xfrm>
            <a:off x="2499594" y="7796912"/>
            <a:ext cx="12745416" cy="954107"/>
          </a:xfrm>
          <a:prstGeom prst="rect">
            <a:avLst/>
          </a:prstGeom>
          <a:noFill/>
        </p:spPr>
        <p:txBody>
          <a:bodyPr wrap="square" rtlCol="0">
            <a:spAutoFit/>
          </a:bodyPr>
          <a:lstStyle/>
          <a:p>
            <a:pPr algn="just"/>
            <a:r>
              <a:rPr lang="ro-RO" sz="2800" dirty="0">
                <a:solidFill>
                  <a:schemeClr val="tx2"/>
                </a:solidFill>
              </a:rPr>
              <a:t>Durata de implementare a proiectului este de 24 luni, activitățile de pe ambele părți ale graniței derulându-se în perioada 23.04.2025 – 22.04.2027. </a:t>
            </a:r>
            <a:endParaRPr lang="en-US" sz="2800"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8309950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C97FC40B-42AD-459D-DFCC-B57D17D08D0B}"/>
            </a:ext>
          </a:extLst>
        </p:cNvPr>
        <p:cNvGrpSpPr/>
        <p:nvPr/>
      </p:nvGrpSpPr>
      <p:grpSpPr>
        <a:xfrm>
          <a:off x="0" y="0"/>
          <a:ext cx="0" cy="0"/>
          <a:chOff x="0" y="0"/>
          <a:chExt cx="0" cy="0"/>
        </a:xfrm>
      </p:grpSpPr>
      <p:pic>
        <p:nvPicPr>
          <p:cNvPr id="6" name="Picture 5" descr="Graphical user interface, application&#10;&#10;Description automatically generated with medium confidence">
            <a:extLst>
              <a:ext uri="{FF2B5EF4-FFF2-40B4-BE49-F238E27FC236}">
                <a16:creationId xmlns="" xmlns:a16="http://schemas.microsoft.com/office/drawing/2014/main" id="{CF498231-B330-5599-43D9-06E589698116}"/>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0" y="397"/>
            <a:ext cx="20104100" cy="11308556"/>
          </a:xfrm>
          <a:prstGeom prst="rect">
            <a:avLst/>
          </a:prstGeom>
        </p:spPr>
      </p:pic>
      <p:sp>
        <p:nvSpPr>
          <p:cNvPr id="9" name="TextBox 8">
            <a:extLst>
              <a:ext uri="{FF2B5EF4-FFF2-40B4-BE49-F238E27FC236}">
                <a16:creationId xmlns="" xmlns:a16="http://schemas.microsoft.com/office/drawing/2014/main" id="{689CDA91-4252-247A-5A87-0E87E51F6363}"/>
              </a:ext>
            </a:extLst>
          </p:cNvPr>
          <p:cNvSpPr txBox="1"/>
          <p:nvPr/>
        </p:nvSpPr>
        <p:spPr>
          <a:xfrm>
            <a:off x="2347194" y="1678553"/>
            <a:ext cx="13897544" cy="1077218"/>
          </a:xfrm>
          <a:prstGeom prst="rect">
            <a:avLst/>
          </a:prstGeom>
          <a:noFill/>
        </p:spPr>
        <p:txBody>
          <a:bodyPr wrap="square" rtlCol="0">
            <a:spAutoFit/>
          </a:bodyPr>
          <a:lstStyle/>
          <a:p>
            <a:pPr algn="l"/>
            <a:r>
              <a:rPr lang="ro-RO" sz="3200" b="1" dirty="0">
                <a:solidFill>
                  <a:srgbClr val="003399"/>
                </a:solidFill>
                <a:latin typeface="Open Sans" panose="020B0606030504020204" pitchFamily="34" charset="0"/>
                <a:ea typeface="Open Sans" panose="020B0606030504020204" pitchFamily="34" charset="0"/>
                <a:cs typeface="Open Sans" panose="020B0606030504020204" pitchFamily="34" charset="0"/>
              </a:rPr>
              <a:t>ACTIVITĂȚI IMPLEMENTATE DE CĂTRE </a:t>
            </a:r>
            <a:r>
              <a:rPr lang="it-IT" sz="3200" b="1" dirty="0">
                <a:solidFill>
                  <a:srgbClr val="003399"/>
                </a:solidFill>
                <a:latin typeface="Open Sans" panose="020B0606030504020204" pitchFamily="34" charset="0"/>
                <a:ea typeface="Open Sans" panose="020B0606030504020204" pitchFamily="34" charset="0"/>
                <a:cs typeface="Open Sans" panose="020B0606030504020204" pitchFamily="34" charset="0"/>
              </a:rPr>
              <a:t>SOCIETATEA DE BINEFACERE „DON ORIONE”</a:t>
            </a:r>
            <a:endParaRPr lang="en-US" sz="3200" b="1" dirty="0">
              <a:solidFill>
                <a:srgbClr val="003399"/>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0" name="TextBox 9">
            <a:extLst>
              <a:ext uri="{FF2B5EF4-FFF2-40B4-BE49-F238E27FC236}">
                <a16:creationId xmlns="" xmlns:a16="http://schemas.microsoft.com/office/drawing/2014/main" id="{4D999305-829F-6FCD-A727-F3D21293D211}"/>
              </a:ext>
            </a:extLst>
          </p:cNvPr>
          <p:cNvSpPr txBox="1"/>
          <p:nvPr/>
        </p:nvSpPr>
        <p:spPr>
          <a:xfrm>
            <a:off x="2347194" y="4059461"/>
            <a:ext cx="12745416" cy="5693866"/>
          </a:xfrm>
          <a:prstGeom prst="rect">
            <a:avLst/>
          </a:prstGeom>
          <a:noFill/>
        </p:spPr>
        <p:txBody>
          <a:bodyPr wrap="square" rtlCol="0">
            <a:spAutoFit/>
          </a:bodyPr>
          <a:lstStyle/>
          <a:p>
            <a:pPr marL="457200" indent="-457200" algn="just">
              <a:buFontTx/>
              <a:buChar char="-"/>
            </a:pPr>
            <a:r>
              <a:rPr lang="ro-RO" sz="2800" dirty="0">
                <a:solidFill>
                  <a:schemeClr val="tx2"/>
                </a:solidFill>
              </a:rPr>
              <a:t>Organizarea a două conferințe tematice având ca subiect promovarea utilizării energiei regenerabile: un eveniment va fi dedicat instituțiilor de învățământ iar celălalt va avea ca grup țintă reprezentanții ONG-urilor;</a:t>
            </a:r>
          </a:p>
          <a:p>
            <a:pPr marL="457200" indent="-457200" algn="just">
              <a:buFontTx/>
              <a:buChar char="-"/>
            </a:pPr>
            <a:r>
              <a:rPr lang="ro-RO" sz="2800" dirty="0">
                <a:solidFill>
                  <a:schemeClr val="tx2"/>
                </a:solidFill>
              </a:rPr>
              <a:t>Dezvoltarea infrastructurii ,,verzi” de energie regenerabilă: </a:t>
            </a:r>
          </a:p>
          <a:p>
            <a:pPr algn="just"/>
            <a:r>
              <a:rPr lang="ro-RO" sz="2800" dirty="0">
                <a:solidFill>
                  <a:schemeClr val="tx2"/>
                </a:solidFill>
              </a:rPr>
              <a:t>     • pe acoperișul clădirii principale va fi montat un sistemul </a:t>
            </a:r>
            <a:r>
              <a:rPr lang="ro-RO" sz="2800" dirty="0" smtClean="0">
                <a:solidFill>
                  <a:schemeClr val="tx2"/>
                </a:solidFill>
              </a:rPr>
              <a:t>fotovoltaic de 45 KWP </a:t>
            </a:r>
            <a:r>
              <a:rPr lang="ro-RO" sz="2800" smtClean="0">
                <a:solidFill>
                  <a:schemeClr val="tx2"/>
                </a:solidFill>
              </a:rPr>
              <a:t>putere instalata </a:t>
            </a:r>
            <a:r>
              <a:rPr lang="ro-RO" sz="2800" dirty="0">
                <a:solidFill>
                  <a:schemeClr val="tx2"/>
                </a:solidFill>
              </a:rPr>
              <a:t>compus din: panouri solare de min. 460W, min. 1 invertor, module de stocare (baterii) care acoperă 50% din energia produsă, o structură pentru fixarea panourilor pe acoperiș;</a:t>
            </a:r>
          </a:p>
          <a:p>
            <a:pPr algn="just"/>
            <a:r>
              <a:rPr lang="ro-RO" sz="2800" dirty="0">
                <a:solidFill>
                  <a:schemeClr val="tx2"/>
                </a:solidFill>
              </a:rPr>
              <a:t>     • un sistem de 3 pompe de încălzire aer-apă, astfel: 2 pompe cu o putere de încălzire de cel puțin 94 KW și o pompă cu o putere de încălzire de cel puțin 100 KW. Consumul estimat de energie electrică pentru cele 3 pompe de căldură este de aproximativ 83 KW. </a:t>
            </a:r>
          </a:p>
          <a:p>
            <a:pPr algn="just"/>
            <a:endParaRPr lang="en-US" sz="2800"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61426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46ECA314-9435-99EC-05E6-C3552523F5F1}"/>
            </a:ext>
          </a:extLst>
        </p:cNvPr>
        <p:cNvGrpSpPr/>
        <p:nvPr/>
      </p:nvGrpSpPr>
      <p:grpSpPr>
        <a:xfrm>
          <a:off x="0" y="0"/>
          <a:ext cx="0" cy="0"/>
          <a:chOff x="0" y="0"/>
          <a:chExt cx="0" cy="0"/>
        </a:xfrm>
      </p:grpSpPr>
      <p:pic>
        <p:nvPicPr>
          <p:cNvPr id="6" name="Picture 5" descr="Graphical user interface, application&#10;&#10;Description automatically generated with medium confidence">
            <a:extLst>
              <a:ext uri="{FF2B5EF4-FFF2-40B4-BE49-F238E27FC236}">
                <a16:creationId xmlns="" xmlns:a16="http://schemas.microsoft.com/office/drawing/2014/main" id="{0186651B-8DE2-4149-AF93-5AA62DB6948C}"/>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0" y="397"/>
            <a:ext cx="20104100" cy="11308556"/>
          </a:xfrm>
          <a:prstGeom prst="rect">
            <a:avLst/>
          </a:prstGeom>
        </p:spPr>
      </p:pic>
      <p:sp>
        <p:nvSpPr>
          <p:cNvPr id="9" name="TextBox 8">
            <a:extLst>
              <a:ext uri="{FF2B5EF4-FFF2-40B4-BE49-F238E27FC236}">
                <a16:creationId xmlns="" xmlns:a16="http://schemas.microsoft.com/office/drawing/2014/main" id="{D8FC66AB-FA99-151E-D6D2-1E33BBF0CBD6}"/>
              </a:ext>
            </a:extLst>
          </p:cNvPr>
          <p:cNvSpPr txBox="1"/>
          <p:nvPr/>
        </p:nvSpPr>
        <p:spPr>
          <a:xfrm>
            <a:off x="2347194" y="1841153"/>
            <a:ext cx="13897544" cy="1077218"/>
          </a:xfrm>
          <a:prstGeom prst="rect">
            <a:avLst/>
          </a:prstGeom>
          <a:noFill/>
        </p:spPr>
        <p:txBody>
          <a:bodyPr wrap="square" rtlCol="0">
            <a:spAutoFit/>
          </a:bodyPr>
          <a:lstStyle/>
          <a:p>
            <a:pPr algn="l"/>
            <a:r>
              <a:rPr lang="ro-RO" sz="3200" b="1" dirty="0">
                <a:solidFill>
                  <a:srgbClr val="003399"/>
                </a:solidFill>
                <a:latin typeface="Open Sans" panose="020B0606030504020204" pitchFamily="34" charset="0"/>
                <a:ea typeface="Open Sans" panose="020B0606030504020204" pitchFamily="34" charset="0"/>
                <a:cs typeface="Open Sans" panose="020B0606030504020204" pitchFamily="34" charset="0"/>
              </a:rPr>
              <a:t>ACTIVITĂȚI IMPLEMENTATE DE CĂTRE AGENȚIA JUDEȚEANĂ PENTRU OCUPAREA FORȚEI DE MUNCĂ BIHOR</a:t>
            </a:r>
            <a:endParaRPr lang="en-US" sz="3200" b="1" dirty="0">
              <a:solidFill>
                <a:srgbClr val="003399"/>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0" name="TextBox 9">
            <a:extLst>
              <a:ext uri="{FF2B5EF4-FFF2-40B4-BE49-F238E27FC236}">
                <a16:creationId xmlns="" xmlns:a16="http://schemas.microsoft.com/office/drawing/2014/main" id="{96FAD9FC-A758-54A5-CFBC-244893A63033}"/>
              </a:ext>
            </a:extLst>
          </p:cNvPr>
          <p:cNvSpPr txBox="1"/>
          <p:nvPr/>
        </p:nvSpPr>
        <p:spPr>
          <a:xfrm>
            <a:off x="1699122" y="3338214"/>
            <a:ext cx="14257584" cy="6924973"/>
          </a:xfrm>
          <a:prstGeom prst="rect">
            <a:avLst/>
          </a:prstGeom>
          <a:noFill/>
        </p:spPr>
        <p:txBody>
          <a:bodyPr wrap="square" rtlCol="0">
            <a:spAutoFit/>
          </a:bodyPr>
          <a:lstStyle/>
          <a:p>
            <a:pPr marL="457200" indent="-457200" algn="just">
              <a:buFontTx/>
              <a:buChar char="-"/>
            </a:pPr>
            <a:r>
              <a:rPr lang="ro-RO" sz="2600" dirty="0">
                <a:solidFill>
                  <a:schemeClr val="tx2"/>
                </a:solidFill>
              </a:rPr>
              <a:t>Organizarea a două târguri de locuri de muncă în domeniul energiei regenerabile;</a:t>
            </a:r>
          </a:p>
          <a:p>
            <a:pPr marL="457200" indent="-457200" algn="just">
              <a:buFontTx/>
              <a:buChar char="-"/>
            </a:pPr>
            <a:r>
              <a:rPr lang="ro-RO" sz="2600" dirty="0">
                <a:solidFill>
                  <a:schemeClr val="tx2"/>
                </a:solidFill>
              </a:rPr>
              <a:t>Organizarea a două workshop-uri focusate pe sectorul energiei regenerabile, evenimente la care vor participa specialiști și experți în domeniu, reprezentanți ai actorilor relevanți din sectoarele resurselor umane și energiei regenerabile atât din România, cât și din Ungaria;</a:t>
            </a:r>
          </a:p>
          <a:p>
            <a:pPr marL="457200" indent="-457200" algn="just">
              <a:buFontTx/>
              <a:buChar char="-"/>
            </a:pPr>
            <a:r>
              <a:rPr lang="ro-RO" sz="2600" dirty="0">
                <a:solidFill>
                  <a:schemeClr val="tx2"/>
                </a:solidFill>
              </a:rPr>
              <a:t>Realizarea de materiale de promovare a proiectului și a utilizării energiei verzi;</a:t>
            </a:r>
          </a:p>
          <a:p>
            <a:pPr marL="457200" indent="-457200" algn="just">
              <a:buFontTx/>
              <a:buChar char="-"/>
            </a:pPr>
            <a:r>
              <a:rPr lang="ro-RO" sz="2600" dirty="0">
                <a:solidFill>
                  <a:schemeClr val="tx2"/>
                </a:solidFill>
              </a:rPr>
              <a:t>Dezvoltarea, în colaborare cu ceilalți parteneri de proiect, a unei Strategii pentru dezvoltarea pieței muncii din regiunea transfrontalieră în domeniul energiei regenerabile;</a:t>
            </a:r>
          </a:p>
          <a:p>
            <a:pPr marL="457200" indent="-457200" algn="just">
              <a:buFontTx/>
              <a:buChar char="-"/>
            </a:pPr>
            <a:r>
              <a:rPr lang="ro-RO" sz="2600" dirty="0">
                <a:solidFill>
                  <a:srgbClr val="002060"/>
                </a:solidFill>
              </a:rPr>
              <a:t>Achiziția unei mașini electrice;</a:t>
            </a:r>
          </a:p>
          <a:p>
            <a:pPr marL="457200" indent="-457200" algn="just">
              <a:buFontTx/>
              <a:buChar char="-"/>
            </a:pPr>
            <a:r>
              <a:rPr lang="ro-RO" sz="2600" dirty="0">
                <a:solidFill>
                  <a:schemeClr val="tx2"/>
                </a:solidFill>
              </a:rPr>
              <a:t>Implementarea infrastructurii ,,verzi” de energie regenerabilă: </a:t>
            </a:r>
          </a:p>
          <a:p>
            <a:pPr algn="just"/>
            <a:r>
              <a:rPr lang="ro-RO" sz="2600" dirty="0">
                <a:solidFill>
                  <a:schemeClr val="tx2"/>
                </a:solidFill>
              </a:rPr>
              <a:t>    • pe acoperișul sediului va fi montat un sistem fotovoltaic compus din: panouri fotovoltaice de min. 500 W și puterea totală instalată de min. </a:t>
            </a:r>
            <a:r>
              <a:rPr lang="ro-RO" sz="2600" dirty="0" smtClean="0">
                <a:solidFill>
                  <a:schemeClr val="tx2"/>
                </a:solidFill>
              </a:rPr>
              <a:t>28 </a:t>
            </a:r>
            <a:r>
              <a:rPr lang="ro-RO" sz="2600" dirty="0">
                <a:solidFill>
                  <a:schemeClr val="tx2"/>
                </a:solidFill>
              </a:rPr>
              <a:t>KWP, baterii de stocare, invertor, </a:t>
            </a:r>
            <a:r>
              <a:rPr lang="pt-BR" sz="2600" dirty="0">
                <a:solidFill>
                  <a:schemeClr val="tx2"/>
                </a:solidFill>
              </a:rPr>
              <a:t>sistem de alimentare de rezervă</a:t>
            </a:r>
            <a:r>
              <a:rPr lang="ro-RO" sz="2600" dirty="0">
                <a:solidFill>
                  <a:schemeClr val="tx2"/>
                </a:solidFill>
              </a:rPr>
              <a:t>, pregătirea acoperișului prin hidroizolație și instalarea sistemului special de fixare a panourilor fotovoltaice pentru acoperișuri plate, fără găurirea acoperișului, accesorii;</a:t>
            </a:r>
          </a:p>
          <a:p>
            <a:pPr algn="just"/>
            <a:r>
              <a:rPr lang="ro-RO" sz="2600" dirty="0">
                <a:solidFill>
                  <a:schemeClr val="tx2"/>
                </a:solidFill>
              </a:rPr>
              <a:t> • montarea unui sistem alternativ de climatizare bazat pe pompe de încălzire aer-apă, compus din: 2 pompe trifazice cu o putere de încălzire de cel puțin </a:t>
            </a:r>
            <a:r>
              <a:rPr lang="ro-RO" sz="2600" dirty="0" smtClean="0">
                <a:solidFill>
                  <a:schemeClr val="tx2"/>
                </a:solidFill>
              </a:rPr>
              <a:t>28 </a:t>
            </a:r>
            <a:r>
              <a:rPr lang="ro-RO" sz="2600" dirty="0">
                <a:solidFill>
                  <a:schemeClr val="tx2"/>
                </a:solidFill>
              </a:rPr>
              <a:t>kW, schimbător de căldură cu o capacitate de 50 </a:t>
            </a:r>
            <a:r>
              <a:rPr lang="ro-RO" sz="2600" dirty="0" err="1">
                <a:solidFill>
                  <a:schemeClr val="tx2"/>
                </a:solidFill>
              </a:rPr>
              <a:t>kw</a:t>
            </a:r>
            <a:r>
              <a:rPr lang="ro-RO" sz="2600" dirty="0">
                <a:solidFill>
                  <a:schemeClr val="tx2"/>
                </a:solidFill>
              </a:rPr>
              <a:t>, minimum, 45 de unități </a:t>
            </a:r>
            <a:r>
              <a:rPr lang="ro-RO" sz="2600" dirty="0" err="1">
                <a:solidFill>
                  <a:schemeClr val="tx2"/>
                </a:solidFill>
              </a:rPr>
              <a:t>ventilo</a:t>
            </a:r>
            <a:r>
              <a:rPr lang="ro-RO" sz="2600" dirty="0">
                <a:solidFill>
                  <a:schemeClr val="tx2"/>
                </a:solidFill>
              </a:rPr>
              <a:t>-convectoare, 1 </a:t>
            </a:r>
            <a:r>
              <a:rPr lang="ro-RO" sz="2600" dirty="0" err="1">
                <a:solidFill>
                  <a:schemeClr val="tx2"/>
                </a:solidFill>
              </a:rPr>
              <a:t>puffer</a:t>
            </a:r>
            <a:r>
              <a:rPr lang="ro-RO" sz="2600" dirty="0">
                <a:solidFill>
                  <a:schemeClr val="tx2"/>
                </a:solidFill>
              </a:rPr>
              <a:t> de răcire, accesorii.</a:t>
            </a:r>
          </a:p>
          <a:p>
            <a:pPr algn="just"/>
            <a:endParaRPr lang="en-US" sz="2800"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613615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EA87B186-CFB6-0BEC-7B73-62D5ADFB3F17}"/>
            </a:ext>
          </a:extLst>
        </p:cNvPr>
        <p:cNvGrpSpPr/>
        <p:nvPr/>
      </p:nvGrpSpPr>
      <p:grpSpPr>
        <a:xfrm>
          <a:off x="0" y="0"/>
          <a:ext cx="0" cy="0"/>
          <a:chOff x="0" y="0"/>
          <a:chExt cx="0" cy="0"/>
        </a:xfrm>
      </p:grpSpPr>
      <p:pic>
        <p:nvPicPr>
          <p:cNvPr id="6" name="Picture 5" descr="Graphical user interface, application&#10;&#10;Description automatically generated with medium confidence">
            <a:extLst>
              <a:ext uri="{FF2B5EF4-FFF2-40B4-BE49-F238E27FC236}">
                <a16:creationId xmlns="" xmlns:a16="http://schemas.microsoft.com/office/drawing/2014/main" id="{E2AC458A-2CF2-74CC-B690-706A7C214A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0" y="397"/>
            <a:ext cx="20104100" cy="11308556"/>
          </a:xfrm>
          <a:prstGeom prst="rect">
            <a:avLst/>
          </a:prstGeom>
        </p:spPr>
      </p:pic>
      <p:sp>
        <p:nvSpPr>
          <p:cNvPr id="9" name="TextBox 8">
            <a:extLst>
              <a:ext uri="{FF2B5EF4-FFF2-40B4-BE49-F238E27FC236}">
                <a16:creationId xmlns="" xmlns:a16="http://schemas.microsoft.com/office/drawing/2014/main" id="{6720C897-03EB-E6DD-8602-8EAAFFB5A9FE}"/>
              </a:ext>
            </a:extLst>
          </p:cNvPr>
          <p:cNvSpPr txBox="1"/>
          <p:nvPr/>
        </p:nvSpPr>
        <p:spPr>
          <a:xfrm>
            <a:off x="1915146" y="1420719"/>
            <a:ext cx="14761640" cy="1077218"/>
          </a:xfrm>
          <a:prstGeom prst="rect">
            <a:avLst/>
          </a:prstGeom>
          <a:noFill/>
        </p:spPr>
        <p:txBody>
          <a:bodyPr wrap="square" rtlCol="0">
            <a:spAutoFit/>
          </a:bodyPr>
          <a:lstStyle/>
          <a:p>
            <a:pPr algn="l"/>
            <a:r>
              <a:rPr lang="ro-RO" sz="3200" b="1" dirty="0">
                <a:solidFill>
                  <a:srgbClr val="003399"/>
                </a:solidFill>
                <a:latin typeface="Open Sans" panose="020B0606030504020204" pitchFamily="34" charset="0"/>
                <a:ea typeface="Open Sans" panose="020B0606030504020204" pitchFamily="34" charset="0"/>
                <a:cs typeface="Open Sans" panose="020B0606030504020204" pitchFamily="34" charset="0"/>
              </a:rPr>
              <a:t>ACTIVITĂȚI IMPLEMENTATE DE CĂTRE CAMERA DE COMERŢ ŞI INDUSTRIE A JUDEŢULUI BÉKÉS ȘI PREFECTURA JUDEȚULUI BÉKÉS, UNGARIA</a:t>
            </a:r>
            <a:endParaRPr lang="en-US" sz="3200" b="1" dirty="0">
              <a:solidFill>
                <a:srgbClr val="003399"/>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0" name="TextBox 9">
            <a:extLst>
              <a:ext uri="{FF2B5EF4-FFF2-40B4-BE49-F238E27FC236}">
                <a16:creationId xmlns="" xmlns:a16="http://schemas.microsoft.com/office/drawing/2014/main" id="{7DF54D60-0001-89EF-F67C-9ED6001CD230}"/>
              </a:ext>
            </a:extLst>
          </p:cNvPr>
          <p:cNvSpPr txBox="1"/>
          <p:nvPr/>
        </p:nvSpPr>
        <p:spPr>
          <a:xfrm>
            <a:off x="1771130" y="2630339"/>
            <a:ext cx="14329592" cy="8494633"/>
          </a:xfrm>
          <a:prstGeom prst="rect">
            <a:avLst/>
          </a:prstGeom>
          <a:noFill/>
        </p:spPr>
        <p:txBody>
          <a:bodyPr wrap="square" rtlCol="0">
            <a:spAutoFit/>
          </a:bodyPr>
          <a:lstStyle/>
          <a:p>
            <a:pPr marL="457200" indent="-457200" algn="just">
              <a:buFontTx/>
              <a:buChar char="-"/>
            </a:pPr>
            <a:r>
              <a:rPr lang="ro-RO" sz="2600" dirty="0">
                <a:solidFill>
                  <a:schemeClr val="tx2"/>
                </a:solidFill>
              </a:rPr>
              <a:t>O</a:t>
            </a:r>
            <a:r>
              <a:rPr lang="it-IT" sz="2600" dirty="0">
                <a:solidFill>
                  <a:schemeClr val="tx2"/>
                </a:solidFill>
              </a:rPr>
              <a:t>rganizarea a 4 conferințe profesionale comune pe tema economiei verzi, neutralității carbonului și economiei circulare</a:t>
            </a:r>
            <a:r>
              <a:rPr lang="ro-RO" sz="2600" dirty="0">
                <a:solidFill>
                  <a:schemeClr val="tx2"/>
                </a:solidFill>
              </a:rPr>
              <a:t> având ca scop creșterea gradului de conștientizare cu privire la protecția mediului, utilizarea surselor de energie verzi și durabile, obligațiile legale ale companiilor, schimbul de bune practici, identificarea surselor de finanțare pentru companiile din domeniul energiei regenerabile;</a:t>
            </a:r>
          </a:p>
          <a:p>
            <a:pPr marL="457200" indent="-457200" algn="just">
              <a:buFontTx/>
              <a:buChar char="-"/>
            </a:pPr>
            <a:r>
              <a:rPr lang="ro-RO" sz="2600" dirty="0">
                <a:solidFill>
                  <a:schemeClr val="tx2"/>
                </a:solidFill>
              </a:rPr>
              <a:t>Organizarea unor vizite la 100 de companii din județul </a:t>
            </a:r>
            <a:r>
              <a:rPr lang="pt-BR" sz="2600" dirty="0">
                <a:solidFill>
                  <a:schemeClr val="tx2"/>
                </a:solidFill>
              </a:rPr>
              <a:t>Békés pentru a promova utilizarea surselor de energie regenerabilă în mediul de afaceri</a:t>
            </a:r>
            <a:r>
              <a:rPr lang="ro-RO" sz="2600" dirty="0">
                <a:solidFill>
                  <a:schemeClr val="tx2"/>
                </a:solidFill>
              </a:rPr>
              <a:t>;</a:t>
            </a:r>
          </a:p>
          <a:p>
            <a:pPr marL="457200" indent="-457200" algn="just">
              <a:buFontTx/>
              <a:buChar char="-"/>
            </a:pPr>
            <a:r>
              <a:rPr lang="ro-RO" sz="2600" dirty="0">
                <a:solidFill>
                  <a:schemeClr val="tx2"/>
                </a:solidFill>
              </a:rPr>
              <a:t>Oferirea de consultanță și consiliere profesională școlilor profesionale care participă la formarea profesională duală (Centrul de Formare Profesională Békéscsaba și Centrul de Formare Profesională Gyula): cca. 180 de elevi/studenți și 50 de companii vor beneficia de consultanță și consiliere în domeniul energiei verzi prin intermediul unui </a:t>
            </a:r>
            <a:r>
              <a:rPr lang="ro-RO" sz="2600" dirty="0" err="1">
                <a:solidFill>
                  <a:schemeClr val="tx2"/>
                </a:solidFill>
              </a:rPr>
              <a:t>InfoPoint</a:t>
            </a:r>
            <a:r>
              <a:rPr lang="ro-RO" sz="2600" dirty="0">
                <a:solidFill>
                  <a:schemeClr val="tx2"/>
                </a:solidFill>
              </a:rPr>
              <a:t> pentru energie verde organizat în clădirea Camerei de Comerț;</a:t>
            </a:r>
          </a:p>
          <a:p>
            <a:pPr marL="457200" indent="-457200" algn="just">
              <a:buFontTx/>
              <a:buChar char="-"/>
            </a:pPr>
            <a:r>
              <a:rPr lang="ro-RO" sz="2600" dirty="0">
                <a:solidFill>
                  <a:schemeClr val="tx2"/>
                </a:solidFill>
              </a:rPr>
              <a:t>Organizarea unei campanii promoționale la radio pentru promovarea proiectului, a beneficiilor energiei verzi și utilizării surselor regenerabile de energie și a unor materiale </a:t>
            </a:r>
            <a:r>
              <a:rPr lang="ro-RO" sz="2600" dirty="0" err="1">
                <a:solidFill>
                  <a:schemeClr val="tx2"/>
                </a:solidFill>
              </a:rPr>
              <a:t>promo</a:t>
            </a:r>
            <a:r>
              <a:rPr lang="ro-RO" sz="2600" dirty="0">
                <a:solidFill>
                  <a:schemeClr val="tx2"/>
                </a:solidFill>
              </a:rPr>
              <a:t>;</a:t>
            </a:r>
          </a:p>
          <a:p>
            <a:pPr marL="457200" indent="-457200" algn="just">
              <a:buFontTx/>
              <a:buChar char="-"/>
            </a:pPr>
            <a:r>
              <a:rPr lang="ro-RO" sz="2600" dirty="0">
                <a:solidFill>
                  <a:schemeClr val="tx2"/>
                </a:solidFill>
              </a:rPr>
              <a:t>Dezvoltarea infrastructurii ,,verzi” de energie regenerabilă: </a:t>
            </a:r>
          </a:p>
          <a:p>
            <a:pPr algn="just"/>
            <a:r>
              <a:rPr lang="ro-RO" sz="2600" dirty="0">
                <a:solidFill>
                  <a:schemeClr val="tx2"/>
                </a:solidFill>
              </a:rPr>
              <a:t>    • montarea unui sistem fotovoltaic compus din: aprox</a:t>
            </a:r>
            <a:r>
              <a:rPr lang="ro-RO" sz="2600">
                <a:solidFill>
                  <a:schemeClr val="tx2"/>
                </a:solidFill>
              </a:rPr>
              <a:t>. </a:t>
            </a:r>
            <a:r>
              <a:rPr lang="ro-RO" sz="2600" smtClean="0">
                <a:solidFill>
                  <a:schemeClr val="tx2"/>
                </a:solidFill>
              </a:rPr>
              <a:t>69 </a:t>
            </a:r>
            <a:r>
              <a:rPr lang="ro-RO" sz="2600" dirty="0">
                <a:solidFill>
                  <a:schemeClr val="tx2"/>
                </a:solidFill>
              </a:rPr>
              <a:t>de panouri solare (putere instalată de minimum 485Wp, cu o putere nominală minimă de 30KW), 1 invertor - 25KW, un pachet de stocare cu minimum 60kWh și o pompă de încălzire de 64kW, accesorii;</a:t>
            </a:r>
          </a:p>
          <a:p>
            <a:pPr algn="just"/>
            <a:r>
              <a:rPr lang="ro-RO" sz="2600" dirty="0">
                <a:solidFill>
                  <a:schemeClr val="tx2"/>
                </a:solidFill>
              </a:rPr>
              <a:t>    • instalarea unei</a:t>
            </a:r>
            <a:r>
              <a:rPr lang="en-US" sz="2600" dirty="0">
                <a:solidFill>
                  <a:schemeClr val="tx2"/>
                </a:solidFill>
              </a:rPr>
              <a:t> pomp</a:t>
            </a:r>
            <a:r>
              <a:rPr lang="ro-RO" sz="2600" dirty="0">
                <a:solidFill>
                  <a:schemeClr val="tx2"/>
                </a:solidFill>
              </a:rPr>
              <a:t>e</a:t>
            </a:r>
            <a:r>
              <a:rPr lang="en-US" sz="2600" dirty="0">
                <a:solidFill>
                  <a:schemeClr val="tx2"/>
                </a:solidFill>
              </a:rPr>
              <a:t> de </a:t>
            </a:r>
            <a:r>
              <a:rPr lang="en-US" sz="2600" dirty="0" err="1">
                <a:solidFill>
                  <a:schemeClr val="tx2"/>
                </a:solidFill>
              </a:rPr>
              <a:t>căldură</a:t>
            </a:r>
            <a:r>
              <a:rPr lang="en-US" sz="2600" dirty="0">
                <a:solidFill>
                  <a:schemeClr val="tx2"/>
                </a:solidFill>
              </a:rPr>
              <a:t> cu o </a:t>
            </a:r>
            <a:r>
              <a:rPr lang="en-US" sz="2600" dirty="0" err="1">
                <a:solidFill>
                  <a:schemeClr val="tx2"/>
                </a:solidFill>
              </a:rPr>
              <a:t>putere</a:t>
            </a:r>
            <a:r>
              <a:rPr lang="en-US" sz="2600" dirty="0">
                <a:solidFill>
                  <a:schemeClr val="tx2"/>
                </a:solidFill>
              </a:rPr>
              <a:t> de </a:t>
            </a:r>
            <a:r>
              <a:rPr lang="en-US" sz="2600" dirty="0" err="1">
                <a:solidFill>
                  <a:schemeClr val="tx2"/>
                </a:solidFill>
              </a:rPr>
              <a:t>încălzire</a:t>
            </a:r>
            <a:r>
              <a:rPr lang="en-US" sz="2600" dirty="0">
                <a:solidFill>
                  <a:schemeClr val="tx2"/>
                </a:solidFill>
              </a:rPr>
              <a:t> de 64KW</a:t>
            </a:r>
            <a:r>
              <a:rPr lang="ro-RO" sz="2600" dirty="0">
                <a:solidFill>
                  <a:schemeClr val="tx2"/>
                </a:solidFill>
              </a:rPr>
              <a:t> care</a:t>
            </a:r>
            <a:r>
              <a:rPr lang="en-US" sz="2600" dirty="0">
                <a:solidFill>
                  <a:schemeClr val="tx2"/>
                </a:solidFill>
              </a:rPr>
              <a:t> produce </a:t>
            </a:r>
            <a:r>
              <a:rPr lang="en-US" sz="2600" dirty="0" err="1">
                <a:solidFill>
                  <a:schemeClr val="tx2"/>
                </a:solidFill>
              </a:rPr>
              <a:t>energie</a:t>
            </a:r>
            <a:r>
              <a:rPr lang="en-US" sz="2600" dirty="0">
                <a:solidFill>
                  <a:schemeClr val="tx2"/>
                </a:solidFill>
              </a:rPr>
              <a:t> </a:t>
            </a:r>
            <a:r>
              <a:rPr lang="en-US" sz="2600" dirty="0" err="1">
                <a:solidFill>
                  <a:schemeClr val="tx2"/>
                </a:solidFill>
              </a:rPr>
              <a:t>termică</a:t>
            </a:r>
            <a:r>
              <a:rPr lang="en-US" sz="2600" dirty="0">
                <a:solidFill>
                  <a:schemeClr val="tx2"/>
                </a:solidFill>
              </a:rPr>
              <a:t> (</a:t>
            </a:r>
            <a:r>
              <a:rPr lang="en-US" sz="2600" dirty="0" err="1">
                <a:solidFill>
                  <a:schemeClr val="tx2"/>
                </a:solidFill>
              </a:rPr>
              <a:t>încălzire</a:t>
            </a:r>
            <a:r>
              <a:rPr lang="en-US" sz="2600" dirty="0">
                <a:solidFill>
                  <a:schemeClr val="tx2"/>
                </a:solidFill>
              </a:rPr>
              <a:t> </a:t>
            </a:r>
            <a:r>
              <a:rPr lang="en-US" sz="2600" dirty="0" err="1">
                <a:solidFill>
                  <a:schemeClr val="tx2"/>
                </a:solidFill>
              </a:rPr>
              <a:t>și</a:t>
            </a:r>
            <a:r>
              <a:rPr lang="en-US" sz="2600" dirty="0">
                <a:solidFill>
                  <a:schemeClr val="tx2"/>
                </a:solidFill>
              </a:rPr>
              <a:t> </a:t>
            </a:r>
            <a:r>
              <a:rPr lang="en-US" sz="2600" dirty="0" err="1">
                <a:solidFill>
                  <a:schemeClr val="tx2"/>
                </a:solidFill>
              </a:rPr>
              <a:t>răcire</a:t>
            </a:r>
            <a:r>
              <a:rPr lang="en-US" sz="2600" dirty="0">
                <a:solidFill>
                  <a:schemeClr val="tx2"/>
                </a:solidFill>
              </a:rPr>
              <a:t>), </a:t>
            </a:r>
            <a:r>
              <a:rPr lang="en-US" sz="2600" dirty="0" err="1">
                <a:solidFill>
                  <a:schemeClr val="tx2"/>
                </a:solidFill>
              </a:rPr>
              <a:t>utilizând</a:t>
            </a:r>
            <a:r>
              <a:rPr lang="en-US" sz="2600" dirty="0">
                <a:solidFill>
                  <a:schemeClr val="tx2"/>
                </a:solidFill>
              </a:rPr>
              <a:t> </a:t>
            </a:r>
            <a:r>
              <a:rPr lang="en-US" sz="2600" dirty="0" err="1">
                <a:solidFill>
                  <a:schemeClr val="tx2"/>
                </a:solidFill>
              </a:rPr>
              <a:t>energie</a:t>
            </a:r>
            <a:r>
              <a:rPr lang="en-US" sz="2600" dirty="0">
                <a:solidFill>
                  <a:schemeClr val="tx2"/>
                </a:solidFill>
              </a:rPr>
              <a:t> </a:t>
            </a:r>
            <a:r>
              <a:rPr lang="en-US" sz="2600" dirty="0" err="1">
                <a:solidFill>
                  <a:schemeClr val="tx2"/>
                </a:solidFill>
              </a:rPr>
              <a:t>regenerabilă</a:t>
            </a:r>
            <a:r>
              <a:rPr lang="en-US" sz="2600" dirty="0">
                <a:solidFill>
                  <a:schemeClr val="tx2"/>
                </a:solidFill>
              </a:rPr>
              <a:t>.</a:t>
            </a:r>
            <a:endParaRPr lang="ro-RO" sz="2600" dirty="0">
              <a:solidFill>
                <a:schemeClr val="tx2"/>
              </a:solidFill>
            </a:endParaRPr>
          </a:p>
          <a:p>
            <a:pPr algn="just"/>
            <a:endParaRPr lang="en-US" sz="2600"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8520899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C14879CA-CF87-0B44-E404-35B07A394DE4}"/>
            </a:ext>
          </a:extLst>
        </p:cNvPr>
        <p:cNvGrpSpPr/>
        <p:nvPr/>
      </p:nvGrpSpPr>
      <p:grpSpPr>
        <a:xfrm>
          <a:off x="0" y="0"/>
          <a:ext cx="0" cy="0"/>
          <a:chOff x="0" y="0"/>
          <a:chExt cx="0" cy="0"/>
        </a:xfrm>
      </p:grpSpPr>
      <p:pic>
        <p:nvPicPr>
          <p:cNvPr id="6" name="Picture 5" descr="Graphical user interface, application&#10;&#10;Description automatically generated with medium confidence">
            <a:extLst>
              <a:ext uri="{FF2B5EF4-FFF2-40B4-BE49-F238E27FC236}">
                <a16:creationId xmlns="" xmlns:a16="http://schemas.microsoft.com/office/drawing/2014/main" id="{A0EDAA5E-BDD7-9FF6-B37D-49825322D99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0" y="397"/>
            <a:ext cx="20104100" cy="11308556"/>
          </a:xfrm>
          <a:prstGeom prst="rect">
            <a:avLst/>
          </a:prstGeom>
        </p:spPr>
      </p:pic>
      <p:sp>
        <p:nvSpPr>
          <p:cNvPr id="9" name="TextBox 8">
            <a:extLst>
              <a:ext uri="{FF2B5EF4-FFF2-40B4-BE49-F238E27FC236}">
                <a16:creationId xmlns="" xmlns:a16="http://schemas.microsoft.com/office/drawing/2014/main" id="{5EC75F7C-31E6-DCE7-77B6-4619C3B9C9B9}"/>
              </a:ext>
            </a:extLst>
          </p:cNvPr>
          <p:cNvSpPr txBox="1"/>
          <p:nvPr/>
        </p:nvSpPr>
        <p:spPr>
          <a:xfrm>
            <a:off x="2347194" y="1406203"/>
            <a:ext cx="14113568" cy="1077218"/>
          </a:xfrm>
          <a:prstGeom prst="rect">
            <a:avLst/>
          </a:prstGeom>
          <a:noFill/>
        </p:spPr>
        <p:txBody>
          <a:bodyPr wrap="square" rtlCol="0">
            <a:spAutoFit/>
          </a:bodyPr>
          <a:lstStyle/>
          <a:p>
            <a:pPr algn="l"/>
            <a:r>
              <a:rPr lang="ro-RO" sz="3200" b="1" dirty="0">
                <a:solidFill>
                  <a:srgbClr val="003399"/>
                </a:solidFill>
                <a:latin typeface="Open Sans" panose="020B0606030504020204" pitchFamily="34" charset="0"/>
                <a:ea typeface="Open Sans" panose="020B0606030504020204" pitchFamily="34" charset="0"/>
                <a:cs typeface="Open Sans" panose="020B0606030504020204" pitchFamily="34" charset="0"/>
              </a:rPr>
              <a:t>ACTIVITĂȚI IMPLEMENTATE DE CĂTRE PREFECTURA JUDEȚULUI BÉKÉS DIN UNGARIA</a:t>
            </a:r>
            <a:endParaRPr lang="en-US" sz="3200" b="1" dirty="0">
              <a:solidFill>
                <a:srgbClr val="003399"/>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0" name="TextBox 9">
            <a:extLst>
              <a:ext uri="{FF2B5EF4-FFF2-40B4-BE49-F238E27FC236}">
                <a16:creationId xmlns="" xmlns:a16="http://schemas.microsoft.com/office/drawing/2014/main" id="{8D7E6393-A3B9-D142-76D8-A56B9A8CC1CB}"/>
              </a:ext>
            </a:extLst>
          </p:cNvPr>
          <p:cNvSpPr txBox="1"/>
          <p:nvPr/>
        </p:nvSpPr>
        <p:spPr>
          <a:xfrm>
            <a:off x="1627114" y="2270299"/>
            <a:ext cx="14833648" cy="8494633"/>
          </a:xfrm>
          <a:prstGeom prst="rect">
            <a:avLst/>
          </a:prstGeom>
          <a:noFill/>
        </p:spPr>
        <p:txBody>
          <a:bodyPr wrap="square" rtlCol="0">
            <a:spAutoFit/>
          </a:bodyPr>
          <a:lstStyle/>
          <a:p>
            <a:pPr marL="457200" indent="-457200" algn="just">
              <a:buFontTx/>
              <a:buChar char="-"/>
            </a:pPr>
            <a:r>
              <a:rPr lang="ro-RO" sz="2600" dirty="0">
                <a:solidFill>
                  <a:schemeClr val="tx2"/>
                </a:solidFill>
                <a:latin typeface="Open Sans" panose="020B0606030504020204" pitchFamily="34" charset="0"/>
                <a:ea typeface="Open Sans" panose="020B0606030504020204" pitchFamily="34" charset="0"/>
                <a:cs typeface="Open Sans" panose="020B0606030504020204" pitchFamily="34" charset="0"/>
              </a:rPr>
              <a:t>Elaborarea unei </a:t>
            </a:r>
            <a:r>
              <a:rPr lang="it-IT" sz="2600" dirty="0">
                <a:solidFill>
                  <a:schemeClr val="tx2"/>
                </a:solidFill>
                <a:latin typeface="Open Sans" panose="020B0606030504020204" pitchFamily="34" charset="0"/>
                <a:ea typeface="Open Sans" panose="020B0606030504020204" pitchFamily="34" charset="0"/>
                <a:cs typeface="Open Sans" panose="020B0606030504020204" pitchFamily="34" charset="0"/>
              </a:rPr>
              <a:t>cercet</a:t>
            </a:r>
            <a:r>
              <a:rPr lang="ro-RO" sz="2600" dirty="0" err="1">
                <a:solidFill>
                  <a:schemeClr val="tx2"/>
                </a:solidFill>
                <a:latin typeface="Open Sans" panose="020B0606030504020204" pitchFamily="34" charset="0"/>
                <a:ea typeface="Open Sans" panose="020B0606030504020204" pitchFamily="34" charset="0"/>
                <a:cs typeface="Open Sans" panose="020B0606030504020204" pitchFamily="34" charset="0"/>
              </a:rPr>
              <a:t>ări</a:t>
            </a:r>
            <a:r>
              <a:rPr lang="it-IT" sz="2600" dirty="0">
                <a:solidFill>
                  <a:schemeClr val="tx2"/>
                </a:solidFill>
                <a:latin typeface="Open Sans" panose="020B0606030504020204" pitchFamily="34" charset="0"/>
                <a:ea typeface="Open Sans" panose="020B0606030504020204" pitchFamily="34" charset="0"/>
                <a:cs typeface="Open Sans" panose="020B0606030504020204" pitchFamily="34" charset="0"/>
              </a:rPr>
              <a:t> care va identifica locuri de muncă în domeniul energiei regenerabile și va dezvolta</a:t>
            </a:r>
            <a:r>
              <a:rPr lang="ro-RO" sz="2600" dirty="0">
                <a:solidFill>
                  <a:schemeClr val="tx2"/>
                </a:solidFill>
                <a:latin typeface="Open Sans" panose="020B0606030504020204" pitchFamily="34" charset="0"/>
                <a:ea typeface="Open Sans" panose="020B0606030504020204" pitchFamily="34" charset="0"/>
                <a:cs typeface="Open Sans" panose="020B0606030504020204" pitchFamily="34" charset="0"/>
              </a:rPr>
              <a:t>rea</a:t>
            </a:r>
            <a:r>
              <a:rPr lang="it-IT" sz="2600" dirty="0">
                <a:solidFill>
                  <a:schemeClr val="tx2"/>
                </a:solidFill>
                <a:latin typeface="Open Sans" panose="020B0606030504020204" pitchFamily="34" charset="0"/>
                <a:ea typeface="Open Sans" panose="020B0606030504020204" pitchFamily="34" charset="0"/>
                <a:cs typeface="Open Sans" panose="020B0606030504020204" pitchFamily="34" charset="0"/>
              </a:rPr>
              <a:t> un</a:t>
            </a:r>
            <a:r>
              <a:rPr lang="ro-RO" sz="2600" dirty="0">
                <a:solidFill>
                  <a:schemeClr val="tx2"/>
                </a:solidFill>
                <a:latin typeface="Open Sans" panose="020B0606030504020204" pitchFamily="34" charset="0"/>
                <a:ea typeface="Open Sans" panose="020B0606030504020204" pitchFamily="34" charset="0"/>
                <a:cs typeface="Open Sans" panose="020B0606030504020204" pitchFamily="34" charset="0"/>
              </a:rPr>
              <a:t>ui</a:t>
            </a:r>
            <a:r>
              <a:rPr lang="it-IT" sz="2600" dirty="0">
                <a:solidFill>
                  <a:schemeClr val="tx2"/>
                </a:solidFill>
                <a:latin typeface="Open Sans" panose="020B0606030504020204" pitchFamily="34" charset="0"/>
                <a:ea typeface="Open Sans" panose="020B0606030504020204" pitchFamily="34" charset="0"/>
                <a:cs typeface="Open Sans" panose="020B0606030504020204" pitchFamily="34" charset="0"/>
              </a:rPr>
              <a:t> plan de acțiune</a:t>
            </a:r>
            <a:r>
              <a:rPr lang="ro-RO" sz="2600" dirty="0">
                <a:solidFill>
                  <a:schemeClr val="tx2"/>
                </a:solidFill>
                <a:latin typeface="Open Sans" panose="020B0606030504020204" pitchFamily="34" charset="0"/>
                <a:ea typeface="Open Sans" panose="020B0606030504020204" pitchFamily="34" charset="0"/>
                <a:cs typeface="Open Sans" panose="020B0606030504020204" pitchFamily="34" charset="0"/>
              </a:rPr>
              <a:t> în această direcție;</a:t>
            </a:r>
          </a:p>
          <a:p>
            <a:pPr marL="457200" indent="-457200" algn="just">
              <a:buFontTx/>
              <a:buChar char="-"/>
            </a:pPr>
            <a:r>
              <a:rPr lang="ro-RO" sz="2600" dirty="0">
                <a:solidFill>
                  <a:schemeClr val="tx2"/>
                </a:solidFill>
                <a:latin typeface="Open Sans" panose="020B0606030504020204" pitchFamily="34" charset="0"/>
                <a:ea typeface="Open Sans" panose="020B0606030504020204" pitchFamily="34" charset="0"/>
                <a:cs typeface="Open Sans" panose="020B0606030504020204" pitchFamily="34" charset="0"/>
              </a:rPr>
              <a:t>Organizarea a două evenimente tip ,,masă rotundă” privind sursele de energie regenerabilă;</a:t>
            </a:r>
          </a:p>
          <a:p>
            <a:pPr marL="457200" indent="-457200" algn="just">
              <a:buFontTx/>
              <a:buChar char="-"/>
            </a:pPr>
            <a:r>
              <a:rPr lang="ro-RO" sz="2600" dirty="0">
                <a:solidFill>
                  <a:schemeClr val="tx2"/>
                </a:solidFill>
                <a:latin typeface="Open Sans" panose="020B0606030504020204" pitchFamily="34" charset="0"/>
                <a:ea typeface="Open Sans" panose="020B0606030504020204" pitchFamily="34" charset="0"/>
                <a:cs typeface="Open Sans" panose="020B0606030504020204" pitchFamily="34" charset="0"/>
              </a:rPr>
              <a:t>Organizarea a 4 târguri transfrontaliere de locuri de muncă;</a:t>
            </a:r>
          </a:p>
          <a:p>
            <a:pPr marL="457200" indent="-457200" algn="just">
              <a:buFontTx/>
              <a:buChar char="-"/>
            </a:pPr>
            <a:r>
              <a:rPr lang="ro-RO" sz="2600" dirty="0">
                <a:solidFill>
                  <a:schemeClr val="tx2"/>
                </a:solidFill>
                <a:latin typeface="Open Sans" panose="020B0606030504020204" pitchFamily="34" charset="0"/>
                <a:ea typeface="Open Sans" panose="020B0606030504020204" pitchFamily="34" charset="0"/>
                <a:cs typeface="Open Sans" panose="020B0606030504020204" pitchFamily="34" charset="0"/>
              </a:rPr>
              <a:t>Organizarea a 4 ateliere pentru experți și profesioniști privind sursele de energie regenerabilă;</a:t>
            </a:r>
          </a:p>
          <a:p>
            <a:pPr marL="457200" indent="-457200" algn="just">
              <a:buFontTx/>
              <a:buChar char="-"/>
            </a:pPr>
            <a:r>
              <a:rPr lang="ro-RO" sz="2600" dirty="0">
                <a:solidFill>
                  <a:schemeClr val="tx2"/>
                </a:solidFill>
                <a:latin typeface="Open Sans" panose="020B0606030504020204" pitchFamily="34" charset="0"/>
                <a:ea typeface="Open Sans" panose="020B0606030504020204" pitchFamily="34" charset="0"/>
                <a:cs typeface="Open Sans" panose="020B0606030504020204" pitchFamily="34" charset="0"/>
              </a:rPr>
              <a:t>Organizarea a 4 prezentări online și la fața locului pentru angajatorii de ambele părți ale frontierei;</a:t>
            </a:r>
          </a:p>
          <a:p>
            <a:pPr marL="457200" indent="-457200" algn="just">
              <a:buFontTx/>
              <a:buChar char="-"/>
            </a:pPr>
            <a:r>
              <a:rPr lang="ro-RO" sz="2600" dirty="0">
                <a:solidFill>
                  <a:schemeClr val="tx2"/>
                </a:solidFill>
                <a:latin typeface="Open Sans" panose="020B0606030504020204" pitchFamily="34" charset="0"/>
                <a:ea typeface="Open Sans" panose="020B0606030504020204" pitchFamily="34" charset="0"/>
                <a:cs typeface="Open Sans" panose="020B0606030504020204" pitchFamily="34" charset="0"/>
              </a:rPr>
              <a:t>Realizarea a 5 scurtmetraje/spot-uri video - vor fi realizate scurtmetraje care vor crește gradul de conștientizare a publicului cu privire la energia regenerabilă, încurajând spectatorii să fie mai conștienți și mai sustenabili în ceea ce privește consumul și producția de energie;</a:t>
            </a:r>
          </a:p>
          <a:p>
            <a:pPr marL="457200" indent="-457200" algn="just">
              <a:buFontTx/>
              <a:buChar char="-"/>
            </a:pPr>
            <a:r>
              <a:rPr lang="ro-RO" sz="2600" dirty="0">
                <a:solidFill>
                  <a:schemeClr val="tx2"/>
                </a:solidFill>
                <a:latin typeface="Open Sans" panose="020B0606030504020204" pitchFamily="34" charset="0"/>
                <a:ea typeface="Open Sans" panose="020B0606030504020204" pitchFamily="34" charset="0"/>
                <a:cs typeface="Open Sans" panose="020B0606030504020204" pitchFamily="34" charset="0"/>
              </a:rPr>
              <a:t>Organizarea a 2 t</a:t>
            </a:r>
            <a:r>
              <a:rPr lang="en-US" sz="2600" dirty="0" err="1">
                <a:solidFill>
                  <a:schemeClr val="tx2"/>
                </a:solidFill>
                <a:latin typeface="Open Sans" panose="020B0606030504020204" pitchFamily="34" charset="0"/>
                <a:ea typeface="Open Sans" panose="020B0606030504020204" pitchFamily="34" charset="0"/>
                <a:cs typeface="Open Sans" panose="020B0606030504020204" pitchFamily="34" charset="0"/>
              </a:rPr>
              <a:t>raininguri</a:t>
            </a:r>
            <a:r>
              <a:rPr lang="en-US" sz="2600" dirty="0">
                <a:solidFill>
                  <a:schemeClr val="tx2"/>
                </a:solidFill>
                <a:latin typeface="Open Sans" panose="020B0606030504020204" pitchFamily="34" charset="0"/>
                <a:ea typeface="Open Sans" panose="020B0606030504020204" pitchFamily="34" charset="0"/>
                <a:cs typeface="Open Sans" panose="020B0606030504020204" pitchFamily="34" charset="0"/>
              </a:rPr>
              <a:t> </a:t>
            </a:r>
            <a:r>
              <a:rPr lang="en-US" sz="2600" dirty="0" err="1">
                <a:solidFill>
                  <a:schemeClr val="tx2"/>
                </a:solidFill>
                <a:latin typeface="Open Sans" panose="020B0606030504020204" pitchFamily="34" charset="0"/>
                <a:ea typeface="Open Sans" panose="020B0606030504020204" pitchFamily="34" charset="0"/>
                <a:cs typeface="Open Sans" panose="020B0606030504020204" pitchFamily="34" charset="0"/>
              </a:rPr>
              <a:t>despre</a:t>
            </a:r>
            <a:r>
              <a:rPr lang="en-US" sz="2600" dirty="0">
                <a:solidFill>
                  <a:schemeClr val="tx2"/>
                </a:solidFill>
                <a:latin typeface="Open Sans" panose="020B0606030504020204" pitchFamily="34" charset="0"/>
                <a:ea typeface="Open Sans" panose="020B0606030504020204" pitchFamily="34" charset="0"/>
                <a:cs typeface="Open Sans" panose="020B0606030504020204" pitchFamily="34" charset="0"/>
              </a:rPr>
              <a:t> </a:t>
            </a:r>
            <a:r>
              <a:rPr lang="en-US" sz="2600" dirty="0" err="1">
                <a:solidFill>
                  <a:schemeClr val="tx2"/>
                </a:solidFill>
                <a:latin typeface="Open Sans" panose="020B0606030504020204" pitchFamily="34" charset="0"/>
                <a:ea typeface="Open Sans" panose="020B0606030504020204" pitchFamily="34" charset="0"/>
                <a:cs typeface="Open Sans" panose="020B0606030504020204" pitchFamily="34" charset="0"/>
              </a:rPr>
              <a:t>energie</a:t>
            </a:r>
            <a:r>
              <a:rPr lang="en-US" sz="2600" dirty="0">
                <a:solidFill>
                  <a:schemeClr val="tx2"/>
                </a:solidFill>
                <a:latin typeface="Open Sans" panose="020B0606030504020204" pitchFamily="34" charset="0"/>
                <a:ea typeface="Open Sans" panose="020B0606030504020204" pitchFamily="34" charset="0"/>
                <a:cs typeface="Open Sans" panose="020B0606030504020204" pitchFamily="34" charset="0"/>
              </a:rPr>
              <a:t> </a:t>
            </a:r>
            <a:r>
              <a:rPr lang="en-US" sz="2600" dirty="0" err="1">
                <a:solidFill>
                  <a:schemeClr val="tx2"/>
                </a:solidFill>
                <a:latin typeface="Open Sans" panose="020B0606030504020204" pitchFamily="34" charset="0"/>
                <a:ea typeface="Open Sans" panose="020B0606030504020204" pitchFamily="34" charset="0"/>
                <a:cs typeface="Open Sans" panose="020B0606030504020204" pitchFamily="34" charset="0"/>
              </a:rPr>
              <a:t>verde</a:t>
            </a:r>
            <a:r>
              <a:rPr lang="en-US" sz="2600" dirty="0">
                <a:solidFill>
                  <a:schemeClr val="tx2"/>
                </a:solidFill>
                <a:latin typeface="Open Sans" panose="020B0606030504020204" pitchFamily="34" charset="0"/>
                <a:ea typeface="Open Sans" panose="020B0606030504020204" pitchFamily="34" charset="0"/>
                <a:cs typeface="Open Sans" panose="020B0606030504020204" pitchFamily="34" charset="0"/>
              </a:rPr>
              <a:t> (</a:t>
            </a:r>
            <a:r>
              <a:rPr lang="en-US" sz="2600" dirty="0" err="1">
                <a:solidFill>
                  <a:schemeClr val="tx2"/>
                </a:solidFill>
                <a:latin typeface="Open Sans" panose="020B0606030504020204" pitchFamily="34" charset="0"/>
                <a:ea typeface="Open Sans" panose="020B0606030504020204" pitchFamily="34" charset="0"/>
                <a:cs typeface="Open Sans" panose="020B0606030504020204" pitchFamily="34" charset="0"/>
              </a:rPr>
              <a:t>câte</a:t>
            </a:r>
            <a:r>
              <a:rPr lang="en-US" sz="2600" dirty="0">
                <a:solidFill>
                  <a:schemeClr val="tx2"/>
                </a:solidFill>
                <a:latin typeface="Open Sans" panose="020B0606030504020204" pitchFamily="34" charset="0"/>
                <a:ea typeface="Open Sans" panose="020B0606030504020204" pitchFamily="34" charset="0"/>
                <a:cs typeface="Open Sans" panose="020B0606030504020204" pitchFamily="34" charset="0"/>
              </a:rPr>
              <a:t> 5 </a:t>
            </a:r>
            <a:r>
              <a:rPr lang="en-US" sz="2600" dirty="0" err="1">
                <a:solidFill>
                  <a:schemeClr val="tx2"/>
                </a:solidFill>
                <a:latin typeface="Open Sans" panose="020B0606030504020204" pitchFamily="34" charset="0"/>
                <a:ea typeface="Open Sans" panose="020B0606030504020204" pitchFamily="34" charset="0"/>
                <a:cs typeface="Open Sans" panose="020B0606030504020204" pitchFamily="34" charset="0"/>
              </a:rPr>
              <a:t>sesiuni</a:t>
            </a:r>
            <a:r>
              <a:rPr lang="en-US" sz="2600" dirty="0">
                <a:solidFill>
                  <a:schemeClr val="tx2"/>
                </a:solidFill>
                <a:latin typeface="Open Sans" panose="020B0606030504020204" pitchFamily="34" charset="0"/>
                <a:ea typeface="Open Sans" panose="020B0606030504020204" pitchFamily="34" charset="0"/>
                <a:cs typeface="Open Sans" panose="020B0606030504020204" pitchFamily="34" charset="0"/>
              </a:rPr>
              <a:t>/training</a:t>
            </a:r>
            <a:r>
              <a:rPr lang="ro-RO" sz="2600" dirty="0">
                <a:solidFill>
                  <a:schemeClr val="tx2"/>
                </a:solidFill>
                <a:latin typeface="Open Sans" panose="020B0606030504020204" pitchFamily="34" charset="0"/>
                <a:ea typeface="Open Sans" panose="020B0606030504020204" pitchFamily="34" charset="0"/>
                <a:cs typeface="Open Sans" panose="020B0606030504020204" pitchFamily="34" charset="0"/>
              </a:rPr>
              <a:t>)</a:t>
            </a:r>
            <a:r>
              <a:rPr lang="en-US" sz="2600" dirty="0">
                <a:solidFill>
                  <a:schemeClr val="tx2"/>
                </a:solidFill>
                <a:latin typeface="Open Sans" panose="020B0606030504020204" pitchFamily="34" charset="0"/>
                <a:ea typeface="Open Sans" panose="020B0606030504020204" pitchFamily="34" charset="0"/>
                <a:cs typeface="Open Sans" panose="020B0606030504020204" pitchFamily="34" charset="0"/>
              </a:rPr>
              <a:t> </a:t>
            </a:r>
            <a:r>
              <a:rPr lang="en-US" sz="2600" dirty="0" err="1">
                <a:solidFill>
                  <a:schemeClr val="tx2"/>
                </a:solidFill>
                <a:latin typeface="Open Sans" panose="020B0606030504020204" pitchFamily="34" charset="0"/>
                <a:ea typeface="Open Sans" panose="020B0606030504020204" pitchFamily="34" charset="0"/>
                <a:cs typeface="Open Sans" panose="020B0606030504020204" pitchFamily="34" charset="0"/>
              </a:rPr>
              <a:t>pentru</a:t>
            </a:r>
            <a:r>
              <a:rPr lang="en-US" sz="2600" dirty="0">
                <a:solidFill>
                  <a:schemeClr val="tx2"/>
                </a:solidFill>
                <a:latin typeface="Open Sans" panose="020B0606030504020204" pitchFamily="34" charset="0"/>
                <a:ea typeface="Open Sans" panose="020B0606030504020204" pitchFamily="34" charset="0"/>
                <a:cs typeface="Open Sans" panose="020B0606030504020204" pitchFamily="34" charset="0"/>
              </a:rPr>
              <a:t> 2 </a:t>
            </a:r>
            <a:r>
              <a:rPr lang="en-US" sz="2600" dirty="0" err="1">
                <a:solidFill>
                  <a:schemeClr val="tx2"/>
                </a:solidFill>
                <a:latin typeface="Open Sans" panose="020B0606030504020204" pitchFamily="34" charset="0"/>
                <a:ea typeface="Open Sans" panose="020B0606030504020204" pitchFamily="34" charset="0"/>
                <a:cs typeface="Open Sans" panose="020B0606030504020204" pitchFamily="34" charset="0"/>
              </a:rPr>
              <a:t>grupuri</a:t>
            </a:r>
            <a:r>
              <a:rPr lang="en-US" sz="2600" dirty="0">
                <a:solidFill>
                  <a:schemeClr val="tx2"/>
                </a:solidFill>
                <a:latin typeface="Open Sans" panose="020B0606030504020204" pitchFamily="34" charset="0"/>
                <a:ea typeface="Open Sans" panose="020B0606030504020204" pitchFamily="34" charset="0"/>
                <a:cs typeface="Open Sans" panose="020B0606030504020204" pitchFamily="34" charset="0"/>
              </a:rPr>
              <a:t> </a:t>
            </a:r>
            <a:r>
              <a:rPr lang="en-US" sz="2600" dirty="0" err="1">
                <a:solidFill>
                  <a:schemeClr val="tx2"/>
                </a:solidFill>
                <a:latin typeface="Open Sans" panose="020B0606030504020204" pitchFamily="34" charset="0"/>
                <a:ea typeface="Open Sans" panose="020B0606030504020204" pitchFamily="34" charset="0"/>
                <a:cs typeface="Open Sans" panose="020B0606030504020204" pitchFamily="34" charset="0"/>
              </a:rPr>
              <a:t>țintă</a:t>
            </a:r>
            <a:r>
              <a:rPr lang="en-US" sz="2600" dirty="0">
                <a:solidFill>
                  <a:schemeClr val="tx2"/>
                </a:solidFill>
                <a:latin typeface="Open Sans" panose="020B0606030504020204" pitchFamily="34" charset="0"/>
                <a:ea typeface="Open Sans" panose="020B0606030504020204" pitchFamily="34" charset="0"/>
                <a:cs typeface="Open Sans" panose="020B0606030504020204" pitchFamily="34" charset="0"/>
              </a:rPr>
              <a:t>: NEET</a:t>
            </a:r>
            <a:r>
              <a:rPr lang="ro-RO" sz="2600" dirty="0">
                <a:solidFill>
                  <a:schemeClr val="tx2"/>
                </a:solidFill>
                <a:latin typeface="Open Sans" panose="020B0606030504020204" pitchFamily="34" charset="0"/>
                <a:ea typeface="Open Sans" panose="020B0606030504020204" pitchFamily="34" charset="0"/>
                <a:cs typeface="Open Sans" panose="020B0606030504020204" pitchFamily="34" charset="0"/>
              </a:rPr>
              <a:t>s</a:t>
            </a:r>
            <a:r>
              <a:rPr lang="en-US" sz="2600" dirty="0">
                <a:solidFill>
                  <a:schemeClr val="tx2"/>
                </a:solidFill>
                <a:latin typeface="Open Sans" panose="020B0606030504020204" pitchFamily="34" charset="0"/>
                <a:ea typeface="Open Sans" panose="020B0606030504020204" pitchFamily="34" charset="0"/>
                <a:cs typeface="Open Sans" panose="020B0606030504020204" pitchFamily="34" charset="0"/>
              </a:rPr>
              <a:t>, </a:t>
            </a:r>
            <a:r>
              <a:rPr lang="en-US" sz="2600" dirty="0" err="1">
                <a:solidFill>
                  <a:schemeClr val="tx2"/>
                </a:solidFill>
                <a:latin typeface="Open Sans" panose="020B0606030504020204" pitchFamily="34" charset="0"/>
                <a:ea typeface="Open Sans" panose="020B0606030504020204" pitchFamily="34" charset="0"/>
                <a:cs typeface="Open Sans" panose="020B0606030504020204" pitchFamily="34" charset="0"/>
              </a:rPr>
              <a:t>persoane</a:t>
            </a:r>
            <a:r>
              <a:rPr lang="en-US" sz="2600" dirty="0">
                <a:solidFill>
                  <a:schemeClr val="tx2"/>
                </a:solidFill>
                <a:latin typeface="Open Sans" panose="020B0606030504020204" pitchFamily="34" charset="0"/>
                <a:ea typeface="Open Sans" panose="020B0606030504020204" pitchFamily="34" charset="0"/>
                <a:cs typeface="Open Sans" panose="020B0606030504020204" pitchFamily="34" charset="0"/>
              </a:rPr>
              <a:t> </a:t>
            </a:r>
            <a:r>
              <a:rPr lang="en-US" sz="2600" dirty="0" err="1">
                <a:solidFill>
                  <a:schemeClr val="tx2"/>
                </a:solidFill>
                <a:latin typeface="Open Sans" panose="020B0606030504020204" pitchFamily="34" charset="0"/>
                <a:ea typeface="Open Sans" panose="020B0606030504020204" pitchFamily="34" charset="0"/>
                <a:cs typeface="Open Sans" panose="020B0606030504020204" pitchFamily="34" charset="0"/>
              </a:rPr>
              <a:t>aflate</a:t>
            </a:r>
            <a:r>
              <a:rPr lang="en-US" sz="2600" dirty="0">
                <a:solidFill>
                  <a:schemeClr val="tx2"/>
                </a:solidFill>
                <a:latin typeface="Open Sans" panose="020B0606030504020204" pitchFamily="34" charset="0"/>
                <a:ea typeface="Open Sans" panose="020B0606030504020204" pitchFamily="34" charset="0"/>
                <a:cs typeface="Open Sans" panose="020B0606030504020204" pitchFamily="34" charset="0"/>
              </a:rPr>
              <a:t> </a:t>
            </a:r>
            <a:r>
              <a:rPr lang="en-US" sz="2600" dirty="0" err="1">
                <a:solidFill>
                  <a:schemeClr val="tx2"/>
                </a:solidFill>
                <a:latin typeface="Open Sans" panose="020B0606030504020204" pitchFamily="34" charset="0"/>
                <a:ea typeface="Open Sans" panose="020B0606030504020204" pitchFamily="34" charset="0"/>
                <a:cs typeface="Open Sans" panose="020B0606030504020204" pitchFamily="34" charset="0"/>
              </a:rPr>
              <a:t>în</a:t>
            </a:r>
            <a:r>
              <a:rPr lang="en-US" sz="2600" dirty="0">
                <a:solidFill>
                  <a:schemeClr val="tx2"/>
                </a:solidFill>
                <a:latin typeface="Open Sans" panose="020B0606030504020204" pitchFamily="34" charset="0"/>
                <a:ea typeface="Open Sans" panose="020B0606030504020204" pitchFamily="34" charset="0"/>
                <a:cs typeface="Open Sans" panose="020B0606030504020204" pitchFamily="34" charset="0"/>
              </a:rPr>
              <a:t> </a:t>
            </a:r>
            <a:r>
              <a:rPr lang="en-US" sz="2600" dirty="0" err="1">
                <a:solidFill>
                  <a:schemeClr val="tx2"/>
                </a:solidFill>
                <a:latin typeface="Open Sans" panose="020B0606030504020204" pitchFamily="34" charset="0"/>
                <a:ea typeface="Open Sans" panose="020B0606030504020204" pitchFamily="34" charset="0"/>
                <a:cs typeface="Open Sans" panose="020B0606030504020204" pitchFamily="34" charset="0"/>
              </a:rPr>
              <a:t>căutarea</a:t>
            </a:r>
            <a:r>
              <a:rPr lang="en-US" sz="2600" dirty="0">
                <a:solidFill>
                  <a:schemeClr val="tx2"/>
                </a:solidFill>
                <a:latin typeface="Open Sans" panose="020B0606030504020204" pitchFamily="34" charset="0"/>
                <a:ea typeface="Open Sans" panose="020B0606030504020204" pitchFamily="34" charset="0"/>
                <a:cs typeface="Open Sans" panose="020B0606030504020204" pitchFamily="34" charset="0"/>
              </a:rPr>
              <a:t> </a:t>
            </a:r>
            <a:r>
              <a:rPr lang="en-US" sz="2600" dirty="0" err="1">
                <a:solidFill>
                  <a:schemeClr val="tx2"/>
                </a:solidFill>
                <a:latin typeface="Open Sans" panose="020B0606030504020204" pitchFamily="34" charset="0"/>
                <a:ea typeface="Open Sans" panose="020B0606030504020204" pitchFamily="34" charset="0"/>
                <a:cs typeface="Open Sans" panose="020B0606030504020204" pitchFamily="34" charset="0"/>
              </a:rPr>
              <a:t>unui</a:t>
            </a:r>
            <a:r>
              <a:rPr lang="en-US" sz="2600" dirty="0">
                <a:solidFill>
                  <a:schemeClr val="tx2"/>
                </a:solidFill>
                <a:latin typeface="Open Sans" panose="020B0606030504020204" pitchFamily="34" charset="0"/>
                <a:ea typeface="Open Sans" panose="020B0606030504020204" pitchFamily="34" charset="0"/>
                <a:cs typeface="Open Sans" panose="020B0606030504020204" pitchFamily="34" charset="0"/>
              </a:rPr>
              <a:t> loc de </a:t>
            </a:r>
            <a:r>
              <a:rPr lang="en-US" sz="2600" dirty="0" err="1">
                <a:solidFill>
                  <a:schemeClr val="tx2"/>
                </a:solidFill>
                <a:latin typeface="Open Sans" panose="020B0606030504020204" pitchFamily="34" charset="0"/>
                <a:ea typeface="Open Sans" panose="020B0606030504020204" pitchFamily="34" charset="0"/>
                <a:cs typeface="Open Sans" panose="020B0606030504020204" pitchFamily="34" charset="0"/>
              </a:rPr>
              <a:t>muncă</a:t>
            </a:r>
            <a:r>
              <a:rPr lang="en-US" sz="2600" dirty="0">
                <a:solidFill>
                  <a:schemeClr val="tx2"/>
                </a:solidFill>
                <a:latin typeface="Open Sans" panose="020B0606030504020204" pitchFamily="34" charset="0"/>
                <a:ea typeface="Open Sans" panose="020B0606030504020204" pitchFamily="34" charset="0"/>
                <a:cs typeface="Open Sans" panose="020B0606030504020204" pitchFamily="34" charset="0"/>
              </a:rPr>
              <a:t>, </a:t>
            </a:r>
            <a:r>
              <a:rPr lang="en-US" sz="2600" dirty="0" err="1">
                <a:solidFill>
                  <a:schemeClr val="tx2"/>
                </a:solidFill>
                <a:latin typeface="Open Sans" panose="020B0606030504020204" pitchFamily="34" charset="0"/>
                <a:ea typeface="Open Sans" panose="020B0606030504020204" pitchFamily="34" charset="0"/>
                <a:cs typeface="Open Sans" panose="020B0606030504020204" pitchFamily="34" charset="0"/>
              </a:rPr>
              <a:t>tineri</a:t>
            </a:r>
            <a:r>
              <a:rPr lang="en-US" sz="2600" dirty="0">
                <a:solidFill>
                  <a:schemeClr val="tx2"/>
                </a:solidFill>
                <a:latin typeface="Open Sans" panose="020B0606030504020204" pitchFamily="34" charset="0"/>
                <a:ea typeface="Open Sans" panose="020B0606030504020204" pitchFamily="34" charset="0"/>
                <a:cs typeface="Open Sans" panose="020B0606030504020204" pitchFamily="34" charset="0"/>
              </a:rPr>
              <a:t> </a:t>
            </a:r>
            <a:r>
              <a:rPr lang="en-US" sz="2600" dirty="0" err="1">
                <a:solidFill>
                  <a:schemeClr val="tx2"/>
                </a:solidFill>
                <a:latin typeface="Open Sans" panose="020B0606030504020204" pitchFamily="34" charset="0"/>
                <a:ea typeface="Open Sans" panose="020B0606030504020204" pitchFamily="34" charset="0"/>
                <a:cs typeface="Open Sans" panose="020B0606030504020204" pitchFamily="34" charset="0"/>
              </a:rPr>
              <a:t>și</a:t>
            </a:r>
            <a:r>
              <a:rPr lang="en-US" sz="2600" dirty="0">
                <a:solidFill>
                  <a:schemeClr val="tx2"/>
                </a:solidFill>
                <a:latin typeface="Open Sans" panose="020B0606030504020204" pitchFamily="34" charset="0"/>
                <a:ea typeface="Open Sans" panose="020B0606030504020204" pitchFamily="34" charset="0"/>
                <a:cs typeface="Open Sans" panose="020B0606030504020204" pitchFamily="34" charset="0"/>
              </a:rPr>
              <a:t> </a:t>
            </a:r>
            <a:r>
              <a:rPr lang="en-US" sz="2600" dirty="0" err="1">
                <a:solidFill>
                  <a:schemeClr val="tx2"/>
                </a:solidFill>
                <a:latin typeface="Open Sans" panose="020B0606030504020204" pitchFamily="34" charset="0"/>
                <a:ea typeface="Open Sans" panose="020B0606030504020204" pitchFamily="34" charset="0"/>
                <a:cs typeface="Open Sans" panose="020B0606030504020204" pitchFamily="34" charset="0"/>
              </a:rPr>
              <a:t>educație</a:t>
            </a:r>
            <a:r>
              <a:rPr lang="ro-RO" sz="2600" dirty="0">
                <a:solidFill>
                  <a:schemeClr val="tx2"/>
                </a:solidFill>
                <a:latin typeface="Open Sans" panose="020B0606030504020204" pitchFamily="34" charset="0"/>
                <a:ea typeface="Open Sans" panose="020B0606030504020204" pitchFamily="34" charset="0"/>
                <a:cs typeface="Open Sans" panose="020B0606030504020204" pitchFamily="34" charset="0"/>
              </a:rPr>
              <a:t>;</a:t>
            </a:r>
          </a:p>
          <a:p>
            <a:pPr marL="457200" indent="-457200" algn="just">
              <a:buFontTx/>
              <a:buChar char="-"/>
            </a:pPr>
            <a:r>
              <a:rPr lang="ro-RO" sz="2600" dirty="0">
                <a:solidFill>
                  <a:schemeClr val="tx2"/>
                </a:solidFill>
                <a:latin typeface="Open Sans" panose="020B0606030504020204" pitchFamily="34" charset="0"/>
                <a:ea typeface="Open Sans" panose="020B0606030504020204" pitchFamily="34" charset="0"/>
                <a:cs typeface="Open Sans" panose="020B0606030504020204" pitchFamily="34" charset="0"/>
              </a:rPr>
              <a:t>Organizarea a 20 de evenimente ca s</a:t>
            </a:r>
            <a:r>
              <a:rPr lang="it-IT" sz="2600" dirty="0">
                <a:solidFill>
                  <a:schemeClr val="tx2"/>
                </a:solidFill>
                <a:latin typeface="Open Sans" panose="020B0606030504020204" pitchFamily="34" charset="0"/>
                <a:ea typeface="Open Sans" panose="020B0606030504020204" pitchFamily="34" charset="0"/>
                <a:cs typeface="Open Sans" panose="020B0606030504020204" pitchFamily="34" charset="0"/>
              </a:rPr>
              <a:t>ervicii mobile de consiliere privind energia regenerabilă</a:t>
            </a:r>
            <a:r>
              <a:rPr lang="ro-RO" sz="2600" dirty="0">
                <a:solidFill>
                  <a:schemeClr val="tx2"/>
                </a:solidFill>
                <a:latin typeface="Open Sans" panose="020B0606030504020204" pitchFamily="34" charset="0"/>
                <a:ea typeface="Open Sans" panose="020B0606030504020204" pitchFamily="34" charset="0"/>
                <a:cs typeface="Open Sans" panose="020B0606030504020204" pitchFamily="34" charset="0"/>
              </a:rPr>
              <a:t>;</a:t>
            </a:r>
          </a:p>
          <a:p>
            <a:pPr marL="457200" indent="-457200" algn="just">
              <a:buFontTx/>
              <a:buChar char="-"/>
            </a:pPr>
            <a:r>
              <a:rPr lang="ro-RO" sz="2600" dirty="0">
                <a:solidFill>
                  <a:schemeClr val="tx2"/>
                </a:solidFill>
                <a:latin typeface="Open Sans" panose="020B0606030504020204" pitchFamily="34" charset="0"/>
                <a:ea typeface="Open Sans" panose="020B0606030504020204" pitchFamily="34" charset="0"/>
                <a:cs typeface="Open Sans" panose="020B0606030504020204" pitchFamily="34" charset="0"/>
              </a:rPr>
              <a:t>Achiziția unei mașini electrice și montarea a instalate 2 stații de încărcare pentru mașini electrice;</a:t>
            </a:r>
          </a:p>
          <a:p>
            <a:pPr marL="457200" indent="-457200" algn="just">
              <a:buFontTx/>
              <a:buChar char="-"/>
            </a:pPr>
            <a:r>
              <a:rPr lang="ro-RO" sz="2600" dirty="0">
                <a:solidFill>
                  <a:schemeClr val="tx2"/>
                </a:solidFill>
                <a:latin typeface="Open Sans" panose="020B0606030504020204" pitchFamily="34" charset="0"/>
                <a:ea typeface="Open Sans" panose="020B0606030504020204" pitchFamily="34" charset="0"/>
                <a:cs typeface="Open Sans" panose="020B0606030504020204" pitchFamily="34" charset="0"/>
              </a:rPr>
              <a:t>Dezvoltarea infrastructurii ,,verzi” de energie regenerabilă prin instalarea unei centrale fotovoltaice cu o putere instalată de aproximativ 106,6 </a:t>
            </a:r>
            <a:r>
              <a:rPr lang="ro-RO" sz="2600" dirty="0" err="1">
                <a:solidFill>
                  <a:schemeClr val="tx2"/>
                </a:solidFill>
                <a:latin typeface="Open Sans" panose="020B0606030504020204" pitchFamily="34" charset="0"/>
                <a:ea typeface="Open Sans" panose="020B0606030504020204" pitchFamily="34" charset="0"/>
                <a:cs typeface="Open Sans" panose="020B0606030504020204" pitchFamily="34" charset="0"/>
              </a:rPr>
              <a:t>kWp</a:t>
            </a:r>
            <a:r>
              <a:rPr lang="ro-RO" sz="2600" dirty="0">
                <a:solidFill>
                  <a:schemeClr val="tx2"/>
                </a:solidFill>
                <a:latin typeface="Open Sans" panose="020B0606030504020204" pitchFamily="34" charset="0"/>
                <a:ea typeface="Open Sans" panose="020B0606030504020204" pitchFamily="34" charset="0"/>
                <a:cs typeface="Open Sans" panose="020B0606030504020204" pitchFamily="34" charset="0"/>
              </a:rPr>
              <a:t>, 2 invertoare suplimentare de 50 kW.</a:t>
            </a:r>
            <a:endParaRPr lang="en-US" sz="2600"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073822198"/>
      </p:ext>
    </p:extLst>
  </p:cSld>
  <p:clrMapOvr>
    <a:masterClrMapping/>
  </p:clrMapOvr>
</p:sld>
</file>

<file path=ppt/theme/theme1.xml><?xml version="1.0" encoding="utf-8"?>
<a:theme xmlns:a="http://schemas.openxmlformats.org/drawingml/2006/main" name="Temă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PT Template Interreg RO.pptx" id="{5E914442-5C93-40AD-AB34-74CFD9806F93}" vid="{6FDECE22-E1CE-4371-8EE6-62ADDCC68542}"/>
    </a:ext>
  </a:extLst>
</a:theme>
</file>

<file path=docProps/app.xml><?xml version="1.0" encoding="utf-8"?>
<Properties xmlns="http://schemas.openxmlformats.org/officeDocument/2006/extended-properties" xmlns:vt="http://schemas.openxmlformats.org/officeDocument/2006/docPropsVTypes">
  <Template>PPT Template Interreg RO</Template>
  <TotalTime>259</TotalTime>
  <Words>1326</Words>
  <Application>Microsoft Office PowerPoint</Application>
  <PresentationFormat>Custom</PresentationFormat>
  <Paragraphs>58</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Open Sans</vt:lpstr>
      <vt:lpstr>Temă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Simona Casota</dc:creator>
  <cp:lastModifiedBy>User</cp:lastModifiedBy>
  <cp:revision>16</cp:revision>
  <cp:lastPrinted>2025-06-25T10:26:09Z</cp:lastPrinted>
  <dcterms:created xsi:type="dcterms:W3CDTF">2025-06-19T12:07:34Z</dcterms:created>
  <dcterms:modified xsi:type="dcterms:W3CDTF">2025-06-25T10:27:00Z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2022-11-11T00:00:00Z</vt:filetime>
  </property>
  <property fmtid="{D5CDD505-2E9C-101B-9397-08002B2CF9AE}" pid="3" name="Creator">
    <vt:lpwstr>Adobe Illustrator 27.0 (Windows)</vt:lpwstr>
  </property>
  <property fmtid="{D5CDD505-2E9C-101B-9397-08002B2CF9AE}" pid="4" name="LastSaved">
    <vt:filetime>2022-11-11T00:00:00Z</vt:filetime>
  </property>
  <property fmtid="{D5CDD505-2E9C-101B-9397-08002B2CF9AE}" pid="5" name="Producer">
    <vt:lpwstr>Adobe PDF library 16.07</vt:lpwstr>
  </property>
</Properties>
</file>